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3" r:id="rId3"/>
    <p:sldId id="282" r:id="rId4"/>
    <p:sldId id="284" r:id="rId5"/>
    <p:sldId id="285" r:id="rId6"/>
    <p:sldId id="28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3F867-60BC-410A-AFE0-A16B10588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99C559-3D44-46C4-8A63-BCBB03EF1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4DD1E9-F333-4F1B-B492-E79AEE42C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28C5-8FB9-4EC7-A0F2-2BFC5C16C82D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75B17E-2205-43A0-AC19-E1EBE842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4D2F46-0250-4534-A47F-D062B402A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1796-1F4B-4ECE-8CE5-4CA5536D0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05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095A16-2892-4CDF-BE93-2FBEEA56E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3E5FD53-0100-4FB1-A24A-BA1089B37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23ED19-9FB7-4AFB-B450-C3C10FA84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28C5-8FB9-4EC7-A0F2-2BFC5C16C82D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FA9506-56F2-436B-8566-09C69795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564793-16C2-412D-8A3D-D8C5CF525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1796-1F4B-4ECE-8CE5-4CA5536D0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43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26AA8AF-8400-4431-8059-D71230DD0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14D87A-6CEC-42A1-89CB-C272C9672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3F0729-9152-44F9-A77F-CE7318E8D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28C5-8FB9-4EC7-A0F2-2BFC5C16C82D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B285E7-3746-48AE-B0CC-4B8A9714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4758D9-21F7-4DB0-8F93-D124A2FF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1796-1F4B-4ECE-8CE5-4CA5536D0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42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5ABAC-DCFC-4222-B92E-4D4B5B3FB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12C63B-1F62-4EBC-B023-07A88CBAD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40EE48-8C94-49BB-8C31-0E4157202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28C5-8FB9-4EC7-A0F2-2BFC5C16C82D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38B31D-9780-4F39-8213-43EE93D3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A95D1F-F6C0-4DD5-A639-DFE24BFD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1796-1F4B-4ECE-8CE5-4CA5536D0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91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1C4A74-7959-4702-AF0E-B166A9B0C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CD728C-9112-48AC-814B-F5667B35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1380F8-7C78-4378-839F-BEE2E9215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28C5-8FB9-4EC7-A0F2-2BFC5C16C82D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7B42E8-DD92-41FD-A205-F2F27F016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9C07E7-C334-4E84-8185-3B4C79A3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1796-1F4B-4ECE-8CE5-4CA5536D0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44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E29EAF-B31B-4834-895F-F832497CE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A32C48-E4A1-4F51-A371-A26225C951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E257AA-B213-43C0-9C8F-34B9ADF1D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B7278A-D76A-4324-808A-0C6AFAC05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28C5-8FB9-4EC7-A0F2-2BFC5C16C82D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45B11E-D9C9-408C-A66D-FC8FE9999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3CAA69-B9FC-4040-A1C2-BF6B8AC52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1796-1F4B-4ECE-8CE5-4CA5536D0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82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904F8D-48C5-489A-BEF1-D46F1247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27D989-B1D2-42B7-AD6F-D294160F0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64FFD7-A0C6-41CB-A3ED-05C1AEBA1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840CF54-3C1B-4A84-816D-E9D8F49C5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F3B6857-6A2D-4C8B-A4AD-83521BCD15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F079CCE-C520-460B-899F-B4BE8398F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28C5-8FB9-4EC7-A0F2-2BFC5C16C82D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104C3C5-F70A-4D45-B0BA-8541D7A5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72839DF-33AE-4C52-B742-D10E3C083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1796-1F4B-4ECE-8CE5-4CA5536D0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98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76441C-11CF-49FF-8CA7-D37160A0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88205F8-37F4-40BB-9C4A-72CE0C3F5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28C5-8FB9-4EC7-A0F2-2BFC5C16C82D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F948864-BEF5-4408-8CA3-22B0B1E14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69657B1-30A3-43C0-86FB-6A03D959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1796-1F4B-4ECE-8CE5-4CA5536D0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415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F4EA75-94DE-4103-BB94-1B659D370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28C5-8FB9-4EC7-A0F2-2BFC5C16C82D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4983482-E1B9-480C-8583-F3AAD1B5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3AF2BDE-CFB4-4E55-8CC4-D8800E26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1796-1F4B-4ECE-8CE5-4CA5536D0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209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B79152-0540-4951-A8E0-60AE161E8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0AC009-D42E-478A-99F5-3FDDF61C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5C58DD-3013-48A5-A770-9EB651B8F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9721C5-99F5-4CAA-88B2-15E49047E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28C5-8FB9-4EC7-A0F2-2BFC5C16C82D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4012F4-BBCC-4774-BD6E-EEB7F526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C7F63D-FD06-482C-A6E1-981270111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1796-1F4B-4ECE-8CE5-4CA5536D0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03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89899-29EF-4F9B-82C3-2F4F7E56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60AC19C-59D9-493A-AE96-0F3E2F780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3685B4-B8BF-4620-9993-A7FD8C370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D2550F-498C-455E-B49E-E8AD99EE0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28C5-8FB9-4EC7-A0F2-2BFC5C16C82D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5BA59D-61BE-4D78-B162-72265E7CF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351EEF-C66D-4F64-9ABA-354E76E91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1796-1F4B-4ECE-8CE5-4CA5536D0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48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861C24D-CFF7-4FB4-BA0B-8B6B875DA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27274D1-63CB-4000-81EB-5D553B1AB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24C616-8523-49BB-BCB8-4DCD70037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28C5-8FB9-4EC7-A0F2-2BFC5C16C82D}" type="datetimeFigureOut">
              <a:rPr lang="de-DE" smtClean="0"/>
              <a:t>23.01.2024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72D776-844F-4450-B1DC-61E1FB5B8D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62647D-18DE-4D27-B942-B5B535655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1796-1F4B-4ECE-8CE5-4CA5536D03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69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6FD70EE-108F-40B0-BE3E-3FAC577592D5}"/>
              </a:ext>
            </a:extLst>
          </p:cNvPr>
          <p:cNvSpPr/>
          <p:nvPr/>
        </p:nvSpPr>
        <p:spPr>
          <a:xfrm>
            <a:off x="-49578" y="0"/>
            <a:ext cx="12241578" cy="68808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45E1BE0-34AF-497E-8778-44DA58729C5F}"/>
              </a:ext>
            </a:extLst>
          </p:cNvPr>
          <p:cNvSpPr/>
          <p:nvPr/>
        </p:nvSpPr>
        <p:spPr>
          <a:xfrm>
            <a:off x="12192000" y="68580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4" name="Grafik 113">
            <a:extLst>
              <a:ext uri="{FF2B5EF4-FFF2-40B4-BE49-F238E27FC236}">
                <a16:creationId xmlns:a16="http://schemas.microsoft.com/office/drawing/2014/main" id="{EC465AB7-0BB4-481A-8971-3B819BE306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16" y="1107907"/>
            <a:ext cx="10494627" cy="5736337"/>
          </a:xfrm>
          <a:prstGeom prst="rect">
            <a:avLst/>
          </a:prstGeom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C9037045-77B3-E922-80E1-CA60AFC9F309}"/>
              </a:ext>
            </a:extLst>
          </p:cNvPr>
          <p:cNvGrpSpPr/>
          <p:nvPr/>
        </p:nvGrpSpPr>
        <p:grpSpPr>
          <a:xfrm>
            <a:off x="66220" y="6098419"/>
            <a:ext cx="11998039" cy="646331"/>
            <a:chOff x="66220" y="6098419"/>
            <a:chExt cx="11998039" cy="646331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FA5E87B1-0C9F-4454-BF1A-0DE787AFE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504" y="6119135"/>
              <a:ext cx="646331" cy="604899"/>
            </a:xfrm>
            <a:prstGeom prst="rect">
              <a:avLst/>
            </a:prstGeom>
          </p:spPr>
        </p:pic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4F015579-B036-4ED5-B500-F85E60012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438645" y="6119137"/>
              <a:ext cx="646329" cy="604898"/>
            </a:xfrm>
            <a:prstGeom prst="rect">
              <a:avLst/>
            </a:prstGeom>
          </p:spPr>
        </p:pic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2CE51E8E-06AE-4753-96A8-88E9251465E7}"/>
                </a:ext>
              </a:extLst>
            </p:cNvPr>
            <p:cNvSpPr txBox="1"/>
            <p:nvPr/>
          </p:nvSpPr>
          <p:spPr>
            <a:xfrm>
              <a:off x="728647" y="6098419"/>
              <a:ext cx="10684994" cy="64633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/>
                <a:t>Filterwerke MANN &amp; HUMMEL GMBH</a:t>
              </a:r>
            </a:p>
            <a:p>
              <a:pPr algn="ctr"/>
              <a:r>
                <a:rPr lang="de-DE" dirty="0"/>
                <a:t>LUDWIGSBURG / WÜRTT.</a:t>
              </a:r>
            </a:p>
          </p:txBody>
        </p:sp>
      </p:grpSp>
      <p:sp>
        <p:nvSpPr>
          <p:cNvPr id="13" name="Titel 1">
            <a:extLst>
              <a:ext uri="{FF2B5EF4-FFF2-40B4-BE49-F238E27FC236}">
                <a16:creationId xmlns:a16="http://schemas.microsoft.com/office/drawing/2014/main" id="{9F2A201F-2045-8874-334A-1FE688DAF446}"/>
              </a:ext>
            </a:extLst>
          </p:cNvPr>
          <p:cNvSpPr txBox="1">
            <a:spLocks/>
          </p:cNvSpPr>
          <p:nvPr/>
        </p:nvSpPr>
        <p:spPr>
          <a:xfrm>
            <a:off x="167868" y="113250"/>
            <a:ext cx="11757433" cy="962167"/>
          </a:xfrm>
          <a:prstGeom prst="rect">
            <a:avLst/>
          </a:prstGeom>
          <a:solidFill>
            <a:srgbClr val="00B050"/>
          </a:solidFill>
          <a:ln w="19050">
            <a:noFill/>
          </a:ln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>
                <a:latin typeface="Arial" panose="020B0604020202020204" pitchFamily="34" charset="0"/>
                <a:cs typeface="Arial" panose="020B0604020202020204" pitchFamily="34" charset="0"/>
              </a:rPr>
              <a:t>MANN – Ölbad-Luftfilter </a:t>
            </a:r>
            <a:br>
              <a:rPr lang="de-DE" sz="4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>
                <a:latin typeface="Arial" panose="020B0604020202020204" pitchFamily="34" charset="0"/>
                <a:cs typeface="Arial" panose="020B0604020202020204" pitchFamily="34" charset="0"/>
              </a:rPr>
              <a:t>mit Frischtluft - Ansaugung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915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71"/>
    </mc:Choice>
    <mc:Fallback xmlns="">
      <p:transition spd="slow" advTm="64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6FD70EE-108F-40B0-BE3E-3FAC577592D5}"/>
              </a:ext>
            </a:extLst>
          </p:cNvPr>
          <p:cNvSpPr/>
          <p:nvPr/>
        </p:nvSpPr>
        <p:spPr>
          <a:xfrm>
            <a:off x="-49578" y="0"/>
            <a:ext cx="12241578" cy="68808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45E1BE0-34AF-497E-8778-44DA58729C5F}"/>
              </a:ext>
            </a:extLst>
          </p:cNvPr>
          <p:cNvSpPr/>
          <p:nvPr/>
        </p:nvSpPr>
        <p:spPr>
          <a:xfrm>
            <a:off x="12192000" y="68580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973D59C-D76B-B104-E1A0-5B0E0983B0CE}"/>
              </a:ext>
            </a:extLst>
          </p:cNvPr>
          <p:cNvGrpSpPr/>
          <p:nvPr/>
        </p:nvGrpSpPr>
        <p:grpSpPr>
          <a:xfrm>
            <a:off x="66220" y="1107907"/>
            <a:ext cx="11998039" cy="5736337"/>
            <a:chOff x="66220" y="1107907"/>
            <a:chExt cx="11998039" cy="5736337"/>
          </a:xfrm>
        </p:grpSpPr>
        <p:pic>
          <p:nvPicPr>
            <p:cNvPr id="114" name="Grafik 113">
              <a:extLst>
                <a:ext uri="{FF2B5EF4-FFF2-40B4-BE49-F238E27FC236}">
                  <a16:creationId xmlns:a16="http://schemas.microsoft.com/office/drawing/2014/main" id="{EC465AB7-0BB4-481A-8971-3B819BE306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116" y="1107907"/>
              <a:ext cx="10494627" cy="5736337"/>
            </a:xfrm>
            <a:prstGeom prst="rect">
              <a:avLst/>
            </a:prstGeom>
          </p:spPr>
        </p:pic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C9037045-77B3-E922-80E1-CA60AFC9F309}"/>
                </a:ext>
              </a:extLst>
            </p:cNvPr>
            <p:cNvGrpSpPr/>
            <p:nvPr/>
          </p:nvGrpSpPr>
          <p:grpSpPr>
            <a:xfrm>
              <a:off x="66220" y="6098419"/>
              <a:ext cx="11998039" cy="646331"/>
              <a:chOff x="66220" y="6098419"/>
              <a:chExt cx="11998039" cy="646331"/>
            </a:xfrm>
          </p:grpSpPr>
          <p:pic>
            <p:nvPicPr>
              <p:cNvPr id="5" name="Grafik 4">
                <a:extLst>
                  <a:ext uri="{FF2B5EF4-FFF2-40B4-BE49-F238E27FC236}">
                    <a16:creationId xmlns:a16="http://schemas.microsoft.com/office/drawing/2014/main" id="{FA5E87B1-0C9F-4454-BF1A-0DE787AFED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45504" y="6119135"/>
                <a:ext cx="646331" cy="604899"/>
              </a:xfrm>
              <a:prstGeom prst="rect">
                <a:avLst/>
              </a:prstGeom>
            </p:spPr>
          </p:pic>
          <p:pic>
            <p:nvPicPr>
              <p:cNvPr id="10" name="Grafik 9">
                <a:extLst>
                  <a:ext uri="{FF2B5EF4-FFF2-40B4-BE49-F238E27FC236}">
                    <a16:creationId xmlns:a16="http://schemas.microsoft.com/office/drawing/2014/main" id="{4F015579-B036-4ED5-B500-F85E600126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1438645" y="6119137"/>
                <a:ext cx="646329" cy="604898"/>
              </a:xfrm>
              <a:prstGeom prst="rect">
                <a:avLst/>
              </a:prstGeom>
            </p:spPr>
          </p:pic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CE51E8E-06AE-4753-96A8-88E9251465E7}"/>
                  </a:ext>
                </a:extLst>
              </p:cNvPr>
              <p:cNvSpPr txBox="1"/>
              <p:nvPr/>
            </p:nvSpPr>
            <p:spPr>
              <a:xfrm>
                <a:off x="728647" y="6098419"/>
                <a:ext cx="10684994" cy="646331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b="1" dirty="0"/>
                  <a:t>Filterwerke MANN &amp; HUMMEL GMBH</a:t>
                </a:r>
              </a:p>
              <a:p>
                <a:pPr algn="ctr"/>
                <a:r>
                  <a:rPr lang="de-DE" dirty="0"/>
                  <a:t>LUDWIGSBURG / WÜRTT.</a:t>
                </a:r>
              </a:p>
            </p:txBody>
          </p:sp>
        </p:grpSp>
      </p:grpSp>
      <p:sp>
        <p:nvSpPr>
          <p:cNvPr id="13" name="Titel 1">
            <a:extLst>
              <a:ext uri="{FF2B5EF4-FFF2-40B4-BE49-F238E27FC236}">
                <a16:creationId xmlns:a16="http://schemas.microsoft.com/office/drawing/2014/main" id="{9F2A201F-2045-8874-334A-1FE688DAF446}"/>
              </a:ext>
            </a:extLst>
          </p:cNvPr>
          <p:cNvSpPr txBox="1">
            <a:spLocks/>
          </p:cNvSpPr>
          <p:nvPr/>
        </p:nvSpPr>
        <p:spPr>
          <a:xfrm>
            <a:off x="167868" y="113250"/>
            <a:ext cx="11757433" cy="962167"/>
          </a:xfrm>
          <a:prstGeom prst="rect">
            <a:avLst/>
          </a:prstGeom>
          <a:solidFill>
            <a:srgbClr val="00B050"/>
          </a:solidFill>
          <a:ln w="19050">
            <a:noFill/>
          </a:ln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>
                <a:latin typeface="Arial" panose="020B0604020202020204" pitchFamily="34" charset="0"/>
                <a:cs typeface="Arial" panose="020B0604020202020204" pitchFamily="34" charset="0"/>
              </a:rPr>
              <a:t>MANN – Ölbad-Luftfilter </a:t>
            </a:r>
            <a:br>
              <a:rPr lang="de-DE" sz="4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>
                <a:latin typeface="Arial" panose="020B0604020202020204" pitchFamily="34" charset="0"/>
                <a:cs typeface="Arial" panose="020B0604020202020204" pitchFamily="34" charset="0"/>
              </a:rPr>
              <a:t>mit Frischtluft - Ansaugung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802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1"/>
    </mc:Choice>
    <mc:Fallback xmlns="">
      <p:transition spd="slow" advTm="23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6FD70EE-108F-40B0-BE3E-3FAC577592D5}"/>
              </a:ext>
            </a:extLst>
          </p:cNvPr>
          <p:cNvSpPr/>
          <p:nvPr/>
        </p:nvSpPr>
        <p:spPr>
          <a:xfrm>
            <a:off x="-13004" y="0"/>
            <a:ext cx="12205004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F9B9FCA5-4D57-C8E6-2441-8949173C6079}"/>
              </a:ext>
            </a:extLst>
          </p:cNvPr>
          <p:cNvGrpSpPr/>
          <p:nvPr/>
        </p:nvGrpSpPr>
        <p:grpSpPr>
          <a:xfrm>
            <a:off x="114477" y="1571054"/>
            <a:ext cx="8572719" cy="5226904"/>
            <a:chOff x="114477" y="1571054"/>
            <a:chExt cx="8572719" cy="5226904"/>
          </a:xfrm>
        </p:grpSpPr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BAFC8CDE-ECB2-45FE-A682-107C781A7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477" y="1571054"/>
              <a:ext cx="8572719" cy="5226904"/>
            </a:xfrm>
            <a:prstGeom prst="rect">
              <a:avLst/>
            </a:prstGeom>
          </p:spPr>
        </p:pic>
        <p:grpSp>
          <p:nvGrpSpPr>
            <p:cNvPr id="77" name="Gruppieren 76">
              <a:extLst>
                <a:ext uri="{FF2B5EF4-FFF2-40B4-BE49-F238E27FC236}">
                  <a16:creationId xmlns:a16="http://schemas.microsoft.com/office/drawing/2014/main" id="{FA1499D0-FEDD-A6A9-4B60-EBADBE409CAA}"/>
                </a:ext>
              </a:extLst>
            </p:cNvPr>
            <p:cNvGrpSpPr/>
            <p:nvPr/>
          </p:nvGrpSpPr>
          <p:grpSpPr>
            <a:xfrm>
              <a:off x="250840" y="5162021"/>
              <a:ext cx="992765" cy="564177"/>
              <a:chOff x="250840" y="5162021"/>
              <a:chExt cx="992765" cy="564177"/>
            </a:xfrm>
          </p:grpSpPr>
          <p:sp>
            <p:nvSpPr>
              <p:cNvPr id="5" name="Flussdiagramm: Verbinder 4">
                <a:extLst>
                  <a:ext uri="{FF2B5EF4-FFF2-40B4-BE49-F238E27FC236}">
                    <a16:creationId xmlns:a16="http://schemas.microsoft.com/office/drawing/2014/main" id="{85F12FEE-4C92-1447-840E-C2CE4350D420}"/>
                  </a:ext>
                </a:extLst>
              </p:cNvPr>
              <p:cNvSpPr/>
              <p:nvPr/>
            </p:nvSpPr>
            <p:spPr>
              <a:xfrm>
                <a:off x="1109381" y="5162021"/>
                <a:ext cx="134224" cy="72613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" name="Gruppieren 1">
                <a:extLst>
                  <a:ext uri="{FF2B5EF4-FFF2-40B4-BE49-F238E27FC236}">
                    <a16:creationId xmlns:a16="http://schemas.microsoft.com/office/drawing/2014/main" id="{385442AF-8957-9EA8-FE65-9EC918D5D224}"/>
                  </a:ext>
                </a:extLst>
              </p:cNvPr>
              <p:cNvGrpSpPr/>
              <p:nvPr/>
            </p:nvGrpSpPr>
            <p:grpSpPr>
              <a:xfrm>
                <a:off x="250840" y="5234634"/>
                <a:ext cx="835681" cy="491564"/>
                <a:chOff x="354082" y="5258492"/>
                <a:chExt cx="835681" cy="491564"/>
              </a:xfrm>
            </p:grpSpPr>
            <p:sp>
              <p:nvSpPr>
                <p:cNvPr id="3" name="Ellipse 2">
                  <a:extLst>
                    <a:ext uri="{FF2B5EF4-FFF2-40B4-BE49-F238E27FC236}">
                      <a16:creationId xmlns:a16="http://schemas.microsoft.com/office/drawing/2014/main" id="{75746374-BBD5-678F-631F-F8509360F8CE}"/>
                    </a:ext>
                  </a:extLst>
                </p:cNvPr>
                <p:cNvSpPr/>
                <p:nvPr/>
              </p:nvSpPr>
              <p:spPr>
                <a:xfrm>
                  <a:off x="354082" y="5397718"/>
                  <a:ext cx="380301" cy="352338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>
                      <a:solidFill>
                        <a:schemeClr val="tx1"/>
                      </a:solidFill>
                    </a:rPr>
                    <a:t>H</a:t>
                  </a:r>
                </a:p>
              </p:txBody>
            </p:sp>
            <p:sp>
              <p:nvSpPr>
                <p:cNvPr id="12" name="Pfeil: nach unten 11">
                  <a:extLst>
                    <a:ext uri="{FF2B5EF4-FFF2-40B4-BE49-F238E27FC236}">
                      <a16:creationId xmlns:a16="http://schemas.microsoft.com/office/drawing/2014/main" id="{39F625D2-6072-BBF6-E58F-702EA320F8A5}"/>
                    </a:ext>
                  </a:extLst>
                </p:cNvPr>
                <p:cNvSpPr/>
                <p:nvPr/>
              </p:nvSpPr>
              <p:spPr>
                <a:xfrm rot="14741642">
                  <a:off x="871120" y="5115645"/>
                  <a:ext cx="175795" cy="461490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</p:grpSp>
      <p:sp>
        <p:nvSpPr>
          <p:cNvPr id="7" name="Rechteck 6">
            <a:extLst>
              <a:ext uri="{FF2B5EF4-FFF2-40B4-BE49-F238E27FC236}">
                <a16:creationId xmlns:a16="http://schemas.microsoft.com/office/drawing/2014/main" id="{C45E1BE0-34AF-497E-8778-44DA58729C5F}"/>
              </a:ext>
            </a:extLst>
          </p:cNvPr>
          <p:cNvSpPr/>
          <p:nvPr/>
        </p:nvSpPr>
        <p:spPr>
          <a:xfrm>
            <a:off x="12192000" y="68580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: nach unten 19">
            <a:extLst>
              <a:ext uri="{FF2B5EF4-FFF2-40B4-BE49-F238E27FC236}">
                <a16:creationId xmlns:a16="http://schemas.microsoft.com/office/drawing/2014/main" id="{AD626EA6-78B7-4609-B848-0CAFC260745F}"/>
              </a:ext>
            </a:extLst>
          </p:cNvPr>
          <p:cNvSpPr/>
          <p:nvPr/>
        </p:nvSpPr>
        <p:spPr>
          <a:xfrm>
            <a:off x="2957816" y="4484189"/>
            <a:ext cx="321093" cy="519313"/>
          </a:xfrm>
          <a:prstGeom prst="downArrow">
            <a:avLst>
              <a:gd name="adj1" fmla="val 50000"/>
              <a:gd name="adj2" fmla="val 5328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: nach unten 22">
            <a:extLst>
              <a:ext uri="{FF2B5EF4-FFF2-40B4-BE49-F238E27FC236}">
                <a16:creationId xmlns:a16="http://schemas.microsoft.com/office/drawing/2014/main" id="{00A87AB2-CD20-4E03-813C-337C6407FA78}"/>
              </a:ext>
            </a:extLst>
          </p:cNvPr>
          <p:cNvSpPr/>
          <p:nvPr/>
        </p:nvSpPr>
        <p:spPr>
          <a:xfrm>
            <a:off x="2950743" y="6217970"/>
            <a:ext cx="321093" cy="519313"/>
          </a:xfrm>
          <a:prstGeom prst="downArrow">
            <a:avLst>
              <a:gd name="adj1" fmla="val 50000"/>
              <a:gd name="adj2" fmla="val 5328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: nach unten 23">
            <a:extLst>
              <a:ext uri="{FF2B5EF4-FFF2-40B4-BE49-F238E27FC236}">
                <a16:creationId xmlns:a16="http://schemas.microsoft.com/office/drawing/2014/main" id="{EDC3E039-EDF2-410E-B531-897F0E5761F4}"/>
              </a:ext>
            </a:extLst>
          </p:cNvPr>
          <p:cNvSpPr/>
          <p:nvPr/>
        </p:nvSpPr>
        <p:spPr>
          <a:xfrm>
            <a:off x="2957816" y="5272887"/>
            <a:ext cx="321093" cy="519313"/>
          </a:xfrm>
          <a:prstGeom prst="downArrow">
            <a:avLst>
              <a:gd name="adj1" fmla="val 50000"/>
              <a:gd name="adj2" fmla="val 5328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: nach unten 26">
            <a:extLst>
              <a:ext uri="{FF2B5EF4-FFF2-40B4-BE49-F238E27FC236}">
                <a16:creationId xmlns:a16="http://schemas.microsoft.com/office/drawing/2014/main" id="{DEB28FEA-EA6F-43C0-957B-5EA7A6E34C52}"/>
              </a:ext>
            </a:extLst>
          </p:cNvPr>
          <p:cNvSpPr/>
          <p:nvPr/>
        </p:nvSpPr>
        <p:spPr>
          <a:xfrm rot="5400000">
            <a:off x="8266587" y="4079020"/>
            <a:ext cx="321093" cy="519313"/>
          </a:xfrm>
          <a:prstGeom prst="downArrow">
            <a:avLst>
              <a:gd name="adj1" fmla="val 50000"/>
              <a:gd name="adj2" fmla="val 5328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: nach unten 27">
            <a:extLst>
              <a:ext uri="{FF2B5EF4-FFF2-40B4-BE49-F238E27FC236}">
                <a16:creationId xmlns:a16="http://schemas.microsoft.com/office/drawing/2014/main" id="{546886D1-30C4-4B88-8DA3-5BC2799B7503}"/>
              </a:ext>
            </a:extLst>
          </p:cNvPr>
          <p:cNvSpPr/>
          <p:nvPr/>
        </p:nvSpPr>
        <p:spPr>
          <a:xfrm rot="5400000">
            <a:off x="7025668" y="4079020"/>
            <a:ext cx="321093" cy="519313"/>
          </a:xfrm>
          <a:prstGeom prst="downArrow">
            <a:avLst>
              <a:gd name="adj1" fmla="val 50000"/>
              <a:gd name="adj2" fmla="val 5328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Pfeil: nach unten 28">
            <a:extLst>
              <a:ext uri="{FF2B5EF4-FFF2-40B4-BE49-F238E27FC236}">
                <a16:creationId xmlns:a16="http://schemas.microsoft.com/office/drawing/2014/main" id="{2303EF8A-E138-4E1A-B0C9-86715A6C2F61}"/>
              </a:ext>
            </a:extLst>
          </p:cNvPr>
          <p:cNvSpPr/>
          <p:nvPr/>
        </p:nvSpPr>
        <p:spPr>
          <a:xfrm rot="5400000">
            <a:off x="5651444" y="4079020"/>
            <a:ext cx="321093" cy="519313"/>
          </a:xfrm>
          <a:prstGeom prst="downArrow">
            <a:avLst>
              <a:gd name="adj1" fmla="val 50000"/>
              <a:gd name="adj2" fmla="val 5328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7F7B0222-2337-7949-C61E-5D23188C5107}"/>
              </a:ext>
            </a:extLst>
          </p:cNvPr>
          <p:cNvGrpSpPr/>
          <p:nvPr/>
        </p:nvGrpSpPr>
        <p:grpSpPr>
          <a:xfrm>
            <a:off x="736745" y="3083177"/>
            <a:ext cx="4543470" cy="899078"/>
            <a:chOff x="736745" y="3083177"/>
            <a:chExt cx="4543470" cy="899078"/>
          </a:xfrm>
        </p:grpSpPr>
        <p:sp>
          <p:nvSpPr>
            <p:cNvPr id="31" name="Pfeil: 180-Grad 30">
              <a:extLst>
                <a:ext uri="{FF2B5EF4-FFF2-40B4-BE49-F238E27FC236}">
                  <a16:creationId xmlns:a16="http://schemas.microsoft.com/office/drawing/2014/main" id="{8784882D-BB9B-4A0E-9A35-B4ABAF9F9138}"/>
                </a:ext>
              </a:extLst>
            </p:cNvPr>
            <p:cNvSpPr/>
            <p:nvPr/>
          </p:nvSpPr>
          <p:spPr>
            <a:xfrm flipH="1">
              <a:off x="4653525" y="3248700"/>
              <a:ext cx="626690" cy="733555"/>
            </a:xfrm>
            <a:prstGeom prst="utur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3" name="Pfeil: 180-Grad 32">
              <a:extLst>
                <a:ext uri="{FF2B5EF4-FFF2-40B4-BE49-F238E27FC236}">
                  <a16:creationId xmlns:a16="http://schemas.microsoft.com/office/drawing/2014/main" id="{B36CB0E1-3011-4C00-B000-9B768DEB679E}"/>
                </a:ext>
              </a:extLst>
            </p:cNvPr>
            <p:cNvSpPr/>
            <p:nvPr/>
          </p:nvSpPr>
          <p:spPr>
            <a:xfrm>
              <a:off x="736745" y="3083177"/>
              <a:ext cx="590711" cy="788311"/>
            </a:xfrm>
            <a:prstGeom prst="utur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83DD22E6-64A0-43A2-92C6-2252C42A4087}"/>
              </a:ext>
            </a:extLst>
          </p:cNvPr>
          <p:cNvGrpSpPr/>
          <p:nvPr/>
        </p:nvGrpSpPr>
        <p:grpSpPr>
          <a:xfrm>
            <a:off x="1074992" y="4455262"/>
            <a:ext cx="3887393" cy="830195"/>
            <a:chOff x="1074992" y="4455262"/>
            <a:chExt cx="3887393" cy="830195"/>
          </a:xfrm>
        </p:grpSpPr>
        <p:sp>
          <p:nvSpPr>
            <p:cNvPr id="32" name="Pfeil: 180-Grad 31">
              <a:extLst>
                <a:ext uri="{FF2B5EF4-FFF2-40B4-BE49-F238E27FC236}">
                  <a16:creationId xmlns:a16="http://schemas.microsoft.com/office/drawing/2014/main" id="{F6A29425-58CF-4CB5-936A-0E804C3643D6}"/>
                </a:ext>
              </a:extLst>
            </p:cNvPr>
            <p:cNvSpPr/>
            <p:nvPr/>
          </p:nvSpPr>
          <p:spPr>
            <a:xfrm rot="10800000" flipH="1">
              <a:off x="1074992" y="4455262"/>
              <a:ext cx="735157" cy="788312"/>
            </a:xfrm>
            <a:prstGeom prst="utur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4" name="Pfeil: 180-Grad 33">
              <a:extLst>
                <a:ext uri="{FF2B5EF4-FFF2-40B4-BE49-F238E27FC236}">
                  <a16:creationId xmlns:a16="http://schemas.microsoft.com/office/drawing/2014/main" id="{9B6B0FED-CA3C-49C2-96EE-E8A0AE37A5E7}"/>
                </a:ext>
              </a:extLst>
            </p:cNvPr>
            <p:cNvSpPr/>
            <p:nvPr/>
          </p:nvSpPr>
          <p:spPr>
            <a:xfrm rot="10800000">
              <a:off x="4227228" y="4551903"/>
              <a:ext cx="735157" cy="733554"/>
            </a:xfrm>
            <a:prstGeom prst="utur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3DF8830C-29B7-54F7-EE96-7552A41F2C1F}"/>
              </a:ext>
            </a:extLst>
          </p:cNvPr>
          <p:cNvGrpSpPr/>
          <p:nvPr/>
        </p:nvGrpSpPr>
        <p:grpSpPr>
          <a:xfrm>
            <a:off x="1429682" y="3798402"/>
            <a:ext cx="3101186" cy="848907"/>
            <a:chOff x="1429682" y="3798402"/>
            <a:chExt cx="3101186" cy="848907"/>
          </a:xfrm>
        </p:grpSpPr>
        <p:sp>
          <p:nvSpPr>
            <p:cNvPr id="35" name="Pfeil: nach unten 34">
              <a:extLst>
                <a:ext uri="{FF2B5EF4-FFF2-40B4-BE49-F238E27FC236}">
                  <a16:creationId xmlns:a16="http://schemas.microsoft.com/office/drawing/2014/main" id="{3F26F246-B916-4BAC-86E8-09168EB03461}"/>
                </a:ext>
              </a:extLst>
            </p:cNvPr>
            <p:cNvSpPr/>
            <p:nvPr/>
          </p:nvSpPr>
          <p:spPr>
            <a:xfrm rot="10800000">
              <a:off x="4153238" y="3898880"/>
              <a:ext cx="377630" cy="748429"/>
            </a:xfrm>
            <a:prstGeom prst="downArrow">
              <a:avLst>
                <a:gd name="adj1" fmla="val 50000"/>
                <a:gd name="adj2" fmla="val 5328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Pfeil: nach unten 35">
              <a:extLst>
                <a:ext uri="{FF2B5EF4-FFF2-40B4-BE49-F238E27FC236}">
                  <a16:creationId xmlns:a16="http://schemas.microsoft.com/office/drawing/2014/main" id="{989FA828-5EF1-4DC3-A00B-171A218BCA90}"/>
                </a:ext>
              </a:extLst>
            </p:cNvPr>
            <p:cNvSpPr/>
            <p:nvPr/>
          </p:nvSpPr>
          <p:spPr>
            <a:xfrm rot="10800000">
              <a:off x="1429682" y="3798402"/>
              <a:ext cx="377630" cy="748429"/>
            </a:xfrm>
            <a:prstGeom prst="downArrow">
              <a:avLst>
                <a:gd name="adj1" fmla="val 50000"/>
                <a:gd name="adj2" fmla="val 5328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7" name="Gruppieren 56">
            <a:extLst>
              <a:ext uri="{FF2B5EF4-FFF2-40B4-BE49-F238E27FC236}">
                <a16:creationId xmlns:a16="http://schemas.microsoft.com/office/drawing/2014/main" id="{F5747229-C8D3-89B6-CF74-6057147EBAE8}"/>
              </a:ext>
            </a:extLst>
          </p:cNvPr>
          <p:cNvGrpSpPr/>
          <p:nvPr/>
        </p:nvGrpSpPr>
        <p:grpSpPr>
          <a:xfrm>
            <a:off x="1489056" y="3160132"/>
            <a:ext cx="3007090" cy="595537"/>
            <a:chOff x="1589153" y="2992723"/>
            <a:chExt cx="3007090" cy="595537"/>
          </a:xfrm>
        </p:grpSpPr>
        <p:sp>
          <p:nvSpPr>
            <p:cNvPr id="37" name="Pfeil: nach unten 36">
              <a:extLst>
                <a:ext uri="{FF2B5EF4-FFF2-40B4-BE49-F238E27FC236}">
                  <a16:creationId xmlns:a16="http://schemas.microsoft.com/office/drawing/2014/main" id="{AAB4C353-A957-405C-8674-9719D9585521}"/>
                </a:ext>
              </a:extLst>
            </p:cNvPr>
            <p:cNvSpPr/>
            <p:nvPr/>
          </p:nvSpPr>
          <p:spPr>
            <a:xfrm rot="10800000">
              <a:off x="1589153" y="2992723"/>
              <a:ext cx="321093" cy="519313"/>
            </a:xfrm>
            <a:prstGeom prst="downArrow">
              <a:avLst>
                <a:gd name="adj1" fmla="val 50000"/>
                <a:gd name="adj2" fmla="val 5328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Pfeil: nach unten 37">
              <a:extLst>
                <a:ext uri="{FF2B5EF4-FFF2-40B4-BE49-F238E27FC236}">
                  <a16:creationId xmlns:a16="http://schemas.microsoft.com/office/drawing/2014/main" id="{1D7BEDE5-EECC-403A-957B-4E76634EBC51}"/>
                </a:ext>
              </a:extLst>
            </p:cNvPr>
            <p:cNvSpPr/>
            <p:nvPr/>
          </p:nvSpPr>
          <p:spPr>
            <a:xfrm rot="10800000">
              <a:off x="4275150" y="3068947"/>
              <a:ext cx="321093" cy="519313"/>
            </a:xfrm>
            <a:prstGeom prst="downArrow">
              <a:avLst>
                <a:gd name="adj1" fmla="val 50000"/>
                <a:gd name="adj2" fmla="val 5328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BEE30676-FCED-48E0-D0BD-08EBAFCB2400}"/>
              </a:ext>
            </a:extLst>
          </p:cNvPr>
          <p:cNvGrpSpPr/>
          <p:nvPr/>
        </p:nvGrpSpPr>
        <p:grpSpPr>
          <a:xfrm>
            <a:off x="1540483" y="2234578"/>
            <a:ext cx="2920303" cy="824008"/>
            <a:chOff x="1583535" y="2250314"/>
            <a:chExt cx="2848472" cy="692063"/>
          </a:xfrm>
        </p:grpSpPr>
        <p:sp>
          <p:nvSpPr>
            <p:cNvPr id="39" name="Pfeil: 180-Grad 38">
              <a:extLst>
                <a:ext uri="{FF2B5EF4-FFF2-40B4-BE49-F238E27FC236}">
                  <a16:creationId xmlns:a16="http://schemas.microsoft.com/office/drawing/2014/main" id="{C26A3F1E-FD3F-4753-AC5A-3720E97472C3}"/>
                </a:ext>
              </a:extLst>
            </p:cNvPr>
            <p:cNvSpPr/>
            <p:nvPr/>
          </p:nvSpPr>
          <p:spPr>
            <a:xfrm flipH="1">
              <a:off x="3097923" y="2264937"/>
              <a:ext cx="1334084" cy="677440"/>
            </a:xfrm>
            <a:prstGeom prst="utur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41" name="Pfeil: 180-Grad 40">
              <a:extLst>
                <a:ext uri="{FF2B5EF4-FFF2-40B4-BE49-F238E27FC236}">
                  <a16:creationId xmlns:a16="http://schemas.microsoft.com/office/drawing/2014/main" id="{E14BE679-8A05-493A-9C13-299B74B9E382}"/>
                </a:ext>
              </a:extLst>
            </p:cNvPr>
            <p:cNvSpPr/>
            <p:nvPr/>
          </p:nvSpPr>
          <p:spPr>
            <a:xfrm>
              <a:off x="1583535" y="2250314"/>
              <a:ext cx="1321182" cy="677440"/>
            </a:xfrm>
            <a:prstGeom prst="utur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4" name="Titel 1">
            <a:extLst>
              <a:ext uri="{FF2B5EF4-FFF2-40B4-BE49-F238E27FC236}">
                <a16:creationId xmlns:a16="http://schemas.microsoft.com/office/drawing/2014/main" id="{78A735B8-6FDF-09C0-C034-4627F9B407B6}"/>
              </a:ext>
            </a:extLst>
          </p:cNvPr>
          <p:cNvSpPr txBox="1">
            <a:spLocks/>
          </p:cNvSpPr>
          <p:nvPr/>
        </p:nvSpPr>
        <p:spPr>
          <a:xfrm>
            <a:off x="167868" y="113250"/>
            <a:ext cx="11757433" cy="962167"/>
          </a:xfrm>
          <a:prstGeom prst="rect">
            <a:avLst/>
          </a:prstGeom>
          <a:solidFill>
            <a:srgbClr val="00B050"/>
          </a:solidFill>
          <a:ln w="19050">
            <a:noFill/>
          </a:ln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>
                <a:latin typeface="Arial" panose="020B0604020202020204" pitchFamily="34" charset="0"/>
                <a:cs typeface="Arial" panose="020B0604020202020204" pitchFamily="34" charset="0"/>
              </a:rPr>
              <a:t>MANN – Ölbad-Luftfilter </a:t>
            </a:r>
            <a:br>
              <a:rPr lang="de-DE" sz="4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>
                <a:latin typeface="Arial" panose="020B0604020202020204" pitchFamily="34" charset="0"/>
                <a:cs typeface="Arial" panose="020B0604020202020204" pitchFamily="34" charset="0"/>
              </a:rPr>
              <a:t>mit Frischtluft - Ansaugung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6F656036-20AD-EBC3-DDFF-BD2EB8CA4B90}"/>
              </a:ext>
            </a:extLst>
          </p:cNvPr>
          <p:cNvGrpSpPr/>
          <p:nvPr/>
        </p:nvGrpSpPr>
        <p:grpSpPr>
          <a:xfrm>
            <a:off x="167868" y="1149694"/>
            <a:ext cx="11757433" cy="367179"/>
            <a:chOff x="128040" y="1149694"/>
            <a:chExt cx="11797261" cy="367179"/>
          </a:xfrm>
        </p:grpSpPr>
        <p:sp>
          <p:nvSpPr>
            <p:cNvPr id="11" name="Untertitel 2">
              <a:extLst>
                <a:ext uri="{FF2B5EF4-FFF2-40B4-BE49-F238E27FC236}">
                  <a16:creationId xmlns:a16="http://schemas.microsoft.com/office/drawing/2014/main" id="{7D92BD39-8C9B-B0F7-C629-6DC9DEC9C120}"/>
                </a:ext>
              </a:extLst>
            </p:cNvPr>
            <p:cNvSpPr txBox="1">
              <a:spLocks/>
            </p:cNvSpPr>
            <p:nvPr/>
          </p:nvSpPr>
          <p:spPr>
            <a:xfrm>
              <a:off x="128040" y="1149694"/>
              <a:ext cx="8460046" cy="367179"/>
            </a:xfrm>
            <a:prstGeom prst="rect">
              <a:avLst/>
            </a:prstGeom>
            <a:solidFill>
              <a:srgbClr val="00B050"/>
            </a:solidFill>
            <a:ln w="19050" cap="flat" cmpd="sng" algn="ctr">
              <a:noFill/>
              <a:prstDash val="solid"/>
              <a:miter lim="800000"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92500"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b="1" dirty="0"/>
                <a:t>Wirkungsweise und Funktion des Ölbad - Luftfilters</a:t>
              </a:r>
            </a:p>
          </p:txBody>
        </p:sp>
        <p:sp>
          <p:nvSpPr>
            <p:cNvPr id="13" name="Untertitel 2">
              <a:extLst>
                <a:ext uri="{FF2B5EF4-FFF2-40B4-BE49-F238E27FC236}">
                  <a16:creationId xmlns:a16="http://schemas.microsoft.com/office/drawing/2014/main" id="{33A9D99A-65D4-3BE6-3B06-D875B2AED1A2}"/>
                </a:ext>
              </a:extLst>
            </p:cNvPr>
            <p:cNvSpPr txBox="1">
              <a:spLocks/>
            </p:cNvSpPr>
            <p:nvPr/>
          </p:nvSpPr>
          <p:spPr>
            <a:xfrm>
              <a:off x="8588086" y="1149694"/>
              <a:ext cx="3337215" cy="367179"/>
            </a:xfrm>
            <a:prstGeom prst="rect">
              <a:avLst/>
            </a:prstGeom>
            <a:solidFill>
              <a:srgbClr val="00B050"/>
            </a:solidFill>
            <a:ln w="19050" cap="flat" cmpd="sng" algn="ctr">
              <a:noFill/>
              <a:prstDash val="solid"/>
              <a:miter lim="800000"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92500"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b="1" dirty="0"/>
            </a:p>
          </p:txBody>
        </p:sp>
      </p:grpSp>
      <p:pic>
        <p:nvPicPr>
          <p:cNvPr id="10" name="Grafik 9">
            <a:extLst>
              <a:ext uri="{FF2B5EF4-FFF2-40B4-BE49-F238E27FC236}">
                <a16:creationId xmlns:a16="http://schemas.microsoft.com/office/drawing/2014/main" id="{4F876389-2A81-9754-5518-CEFF1DCAE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804" y="142059"/>
            <a:ext cx="3182736" cy="2093215"/>
          </a:xfrm>
          <a:prstGeom prst="rect">
            <a:avLst/>
          </a:prstGeom>
        </p:spPr>
      </p:pic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9A0F3EB5-9819-9B06-B615-C307ECA3355E}"/>
              </a:ext>
            </a:extLst>
          </p:cNvPr>
          <p:cNvGrpSpPr/>
          <p:nvPr/>
        </p:nvGrpSpPr>
        <p:grpSpPr>
          <a:xfrm>
            <a:off x="8508884" y="4780269"/>
            <a:ext cx="3326784" cy="367179"/>
            <a:chOff x="8598517" y="2560575"/>
            <a:chExt cx="3326784" cy="367179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7DB0FF06-ADE9-7495-2B14-294AE8C216D9}"/>
                </a:ext>
              </a:extLst>
            </p:cNvPr>
            <p:cNvSpPr/>
            <p:nvPr/>
          </p:nvSpPr>
          <p:spPr>
            <a:xfrm>
              <a:off x="8598517" y="2560575"/>
              <a:ext cx="399419" cy="367179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K</a:t>
              </a:r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836FD440-39F5-7BB9-0D52-2154DE334724}"/>
                </a:ext>
              </a:extLst>
            </p:cNvPr>
            <p:cNvSpPr/>
            <p:nvPr/>
          </p:nvSpPr>
          <p:spPr>
            <a:xfrm>
              <a:off x="9106698" y="2560575"/>
              <a:ext cx="2818603" cy="367179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>
                  <a:solidFill>
                    <a:schemeClr val="bg1"/>
                  </a:solidFill>
                </a:rPr>
                <a:t>Frischluft Stutzen</a:t>
              </a:r>
            </a:p>
          </p:txBody>
        </p:sp>
      </p:grpSp>
      <p:sp>
        <p:nvSpPr>
          <p:cNvPr id="26" name="Ellipse 25">
            <a:extLst>
              <a:ext uri="{FF2B5EF4-FFF2-40B4-BE49-F238E27FC236}">
                <a16:creationId xmlns:a16="http://schemas.microsoft.com/office/drawing/2014/main" id="{143A12C5-813F-607F-4F3E-1AF251973A36}"/>
              </a:ext>
            </a:extLst>
          </p:cNvPr>
          <p:cNvSpPr/>
          <p:nvPr/>
        </p:nvSpPr>
        <p:spPr>
          <a:xfrm>
            <a:off x="7458513" y="4541373"/>
            <a:ext cx="399419" cy="36717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K</a:t>
            </a:r>
          </a:p>
        </p:txBody>
      </p:sp>
      <p:sp>
        <p:nvSpPr>
          <p:cNvPr id="43" name="Pfeil: nach unten 42">
            <a:extLst>
              <a:ext uri="{FF2B5EF4-FFF2-40B4-BE49-F238E27FC236}">
                <a16:creationId xmlns:a16="http://schemas.microsoft.com/office/drawing/2014/main" id="{E56AC709-5187-26AC-D56D-464C9D0BD23E}"/>
              </a:ext>
            </a:extLst>
          </p:cNvPr>
          <p:cNvSpPr/>
          <p:nvPr/>
        </p:nvSpPr>
        <p:spPr>
          <a:xfrm rot="5400000">
            <a:off x="6348178" y="4079021"/>
            <a:ext cx="321093" cy="519313"/>
          </a:xfrm>
          <a:prstGeom prst="downArrow">
            <a:avLst>
              <a:gd name="adj1" fmla="val 50000"/>
              <a:gd name="adj2" fmla="val 5328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53F5FF4B-0261-5369-D145-16CA38858CCE}"/>
              </a:ext>
            </a:extLst>
          </p:cNvPr>
          <p:cNvSpPr/>
          <p:nvPr/>
        </p:nvSpPr>
        <p:spPr>
          <a:xfrm>
            <a:off x="8776520" y="4217761"/>
            <a:ext cx="1090689" cy="2293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Frischluft</a:t>
            </a:r>
          </a:p>
        </p:txBody>
      </p: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80DB6FBF-3AC5-4D68-9EF3-EB2D20C7B317}"/>
              </a:ext>
            </a:extLst>
          </p:cNvPr>
          <p:cNvGrpSpPr/>
          <p:nvPr/>
        </p:nvGrpSpPr>
        <p:grpSpPr>
          <a:xfrm>
            <a:off x="4958627" y="2370087"/>
            <a:ext cx="3326784" cy="367179"/>
            <a:chOff x="7095682" y="2017566"/>
            <a:chExt cx="3326784" cy="367179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2F5F61B2-894C-9682-8741-1FE26B5944E1}"/>
                </a:ext>
              </a:extLst>
            </p:cNvPr>
            <p:cNvSpPr/>
            <p:nvPr/>
          </p:nvSpPr>
          <p:spPr>
            <a:xfrm>
              <a:off x="7095682" y="2017566"/>
              <a:ext cx="399419" cy="367179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G</a:t>
              </a:r>
            </a:p>
          </p:txBody>
        </p: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E1469998-91B6-71B0-BDF7-65756D5FC7C5}"/>
                </a:ext>
              </a:extLst>
            </p:cNvPr>
            <p:cNvSpPr/>
            <p:nvPr/>
          </p:nvSpPr>
          <p:spPr>
            <a:xfrm>
              <a:off x="7603863" y="2017566"/>
              <a:ext cx="2818603" cy="367179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>
                  <a:solidFill>
                    <a:schemeClr val="bg1"/>
                  </a:solidFill>
                </a:rPr>
                <a:t>Frischluft Raum</a:t>
              </a:r>
            </a:p>
          </p:txBody>
        </p: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B98516A3-BBCC-D483-E5E6-8AC892616DAF}"/>
              </a:ext>
            </a:extLst>
          </p:cNvPr>
          <p:cNvGrpSpPr/>
          <p:nvPr/>
        </p:nvGrpSpPr>
        <p:grpSpPr>
          <a:xfrm>
            <a:off x="4653525" y="5870796"/>
            <a:ext cx="3326784" cy="367179"/>
            <a:chOff x="8598517" y="2560575"/>
            <a:chExt cx="3326784" cy="367179"/>
          </a:xfrm>
        </p:grpSpPr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FA676C04-58EF-B88B-60C9-87B37403C7EA}"/>
                </a:ext>
              </a:extLst>
            </p:cNvPr>
            <p:cNvSpPr/>
            <p:nvPr/>
          </p:nvSpPr>
          <p:spPr>
            <a:xfrm>
              <a:off x="8598517" y="2560575"/>
              <a:ext cx="399419" cy="367179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J</a:t>
              </a:r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FF107595-A356-9569-DE8F-7E55A0628F0C}"/>
                </a:ext>
              </a:extLst>
            </p:cNvPr>
            <p:cNvSpPr/>
            <p:nvPr/>
          </p:nvSpPr>
          <p:spPr>
            <a:xfrm>
              <a:off x="9106698" y="2560575"/>
              <a:ext cx="2818603" cy="367179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>
                  <a:solidFill>
                    <a:schemeClr val="bg1"/>
                  </a:solidFill>
                </a:rPr>
                <a:t>Ölbad Raum</a:t>
              </a:r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4769CE95-28F5-5BFC-0394-ECBD4BFE511B}"/>
              </a:ext>
            </a:extLst>
          </p:cNvPr>
          <p:cNvGrpSpPr/>
          <p:nvPr/>
        </p:nvGrpSpPr>
        <p:grpSpPr>
          <a:xfrm>
            <a:off x="1583535" y="5586840"/>
            <a:ext cx="2750335" cy="407740"/>
            <a:chOff x="1583535" y="5586840"/>
            <a:chExt cx="2750335" cy="407740"/>
          </a:xfrm>
        </p:grpSpPr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A47A3DEF-959A-750F-03DC-472F29217F16}"/>
                </a:ext>
              </a:extLst>
            </p:cNvPr>
            <p:cNvSpPr/>
            <p:nvPr/>
          </p:nvSpPr>
          <p:spPr>
            <a:xfrm>
              <a:off x="3934451" y="5627401"/>
              <a:ext cx="399419" cy="367179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J</a:t>
              </a:r>
            </a:p>
          </p:txBody>
        </p:sp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0F663456-6EB0-03DB-EFAE-58B7DD3C2F84}"/>
                </a:ext>
              </a:extLst>
            </p:cNvPr>
            <p:cNvSpPr/>
            <p:nvPr/>
          </p:nvSpPr>
          <p:spPr>
            <a:xfrm>
              <a:off x="1583535" y="5586840"/>
              <a:ext cx="399419" cy="367179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J</a:t>
              </a:r>
            </a:p>
          </p:txBody>
        </p:sp>
      </p:grpSp>
      <p:grpSp>
        <p:nvGrpSpPr>
          <p:cNvPr id="68" name="Gruppieren 67">
            <a:extLst>
              <a:ext uri="{FF2B5EF4-FFF2-40B4-BE49-F238E27FC236}">
                <a16:creationId xmlns:a16="http://schemas.microsoft.com/office/drawing/2014/main" id="{1E43E298-2C12-8A0A-48E4-CCEA28D0F2CC}"/>
              </a:ext>
            </a:extLst>
          </p:cNvPr>
          <p:cNvGrpSpPr/>
          <p:nvPr/>
        </p:nvGrpSpPr>
        <p:grpSpPr>
          <a:xfrm>
            <a:off x="3441597" y="1654668"/>
            <a:ext cx="3326784" cy="367179"/>
            <a:chOff x="8598517" y="2560575"/>
            <a:chExt cx="3326784" cy="367179"/>
          </a:xfrm>
        </p:grpSpPr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2EB99FA6-1883-D2E3-1FFE-5AE43D51383C}"/>
                </a:ext>
              </a:extLst>
            </p:cNvPr>
            <p:cNvSpPr/>
            <p:nvPr/>
          </p:nvSpPr>
          <p:spPr>
            <a:xfrm>
              <a:off x="8598517" y="2560575"/>
              <a:ext cx="399419" cy="367179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D</a:t>
              </a:r>
            </a:p>
          </p:txBody>
        </p:sp>
        <p:sp>
          <p:nvSpPr>
            <p:cNvPr id="70" name="Rechteck 69">
              <a:extLst>
                <a:ext uri="{FF2B5EF4-FFF2-40B4-BE49-F238E27FC236}">
                  <a16:creationId xmlns:a16="http://schemas.microsoft.com/office/drawing/2014/main" id="{EFE1B842-241A-917F-0D7D-24241DC29B6E}"/>
                </a:ext>
              </a:extLst>
            </p:cNvPr>
            <p:cNvSpPr/>
            <p:nvPr/>
          </p:nvSpPr>
          <p:spPr>
            <a:xfrm>
              <a:off x="9106698" y="2560575"/>
              <a:ext cx="2818603" cy="367179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>
                  <a:solidFill>
                    <a:schemeClr val="bg1"/>
                  </a:solidFill>
                </a:rPr>
                <a:t>Mittelrohr</a:t>
              </a:r>
            </a:p>
          </p:txBody>
        </p:sp>
      </p:grpSp>
      <p:sp>
        <p:nvSpPr>
          <p:cNvPr id="71" name="Ellipse 70">
            <a:extLst>
              <a:ext uri="{FF2B5EF4-FFF2-40B4-BE49-F238E27FC236}">
                <a16:creationId xmlns:a16="http://schemas.microsoft.com/office/drawing/2014/main" id="{2A1ADD75-00CD-9161-678D-6C9AD7E941BA}"/>
              </a:ext>
            </a:extLst>
          </p:cNvPr>
          <p:cNvSpPr/>
          <p:nvPr/>
        </p:nvSpPr>
        <p:spPr>
          <a:xfrm>
            <a:off x="569264" y="3958104"/>
            <a:ext cx="399419" cy="36717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G</a:t>
            </a: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C350588E-5DA5-B0FC-C2F9-B6F723D0F25A}"/>
              </a:ext>
            </a:extLst>
          </p:cNvPr>
          <p:cNvSpPr/>
          <p:nvPr/>
        </p:nvSpPr>
        <p:spPr>
          <a:xfrm>
            <a:off x="3192791" y="2873827"/>
            <a:ext cx="399419" cy="36717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D</a:t>
            </a:r>
          </a:p>
        </p:txBody>
      </p:sp>
      <p:grpSp>
        <p:nvGrpSpPr>
          <p:cNvPr id="74" name="Gruppieren 73">
            <a:extLst>
              <a:ext uri="{FF2B5EF4-FFF2-40B4-BE49-F238E27FC236}">
                <a16:creationId xmlns:a16="http://schemas.microsoft.com/office/drawing/2014/main" id="{8ABD9C7C-4969-FDDD-CB32-AC6A316FA8C6}"/>
              </a:ext>
            </a:extLst>
          </p:cNvPr>
          <p:cNvGrpSpPr/>
          <p:nvPr/>
        </p:nvGrpSpPr>
        <p:grpSpPr>
          <a:xfrm>
            <a:off x="3592210" y="6421155"/>
            <a:ext cx="3326784" cy="367179"/>
            <a:chOff x="8598517" y="2560575"/>
            <a:chExt cx="3326784" cy="367179"/>
          </a:xfrm>
        </p:grpSpPr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74623A0A-913E-9B28-E02D-1E05E91FBB90}"/>
                </a:ext>
              </a:extLst>
            </p:cNvPr>
            <p:cNvSpPr/>
            <p:nvPr/>
          </p:nvSpPr>
          <p:spPr>
            <a:xfrm>
              <a:off x="8598517" y="2560575"/>
              <a:ext cx="399419" cy="367179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L</a:t>
              </a:r>
            </a:p>
          </p:txBody>
        </p:sp>
        <p:sp>
          <p:nvSpPr>
            <p:cNvPr id="76" name="Rechteck 75">
              <a:extLst>
                <a:ext uri="{FF2B5EF4-FFF2-40B4-BE49-F238E27FC236}">
                  <a16:creationId xmlns:a16="http://schemas.microsoft.com/office/drawing/2014/main" id="{53489E08-5510-1D5B-16D8-903BEF118F85}"/>
                </a:ext>
              </a:extLst>
            </p:cNvPr>
            <p:cNvSpPr/>
            <p:nvPr/>
          </p:nvSpPr>
          <p:spPr>
            <a:xfrm>
              <a:off x="9106698" y="2560575"/>
              <a:ext cx="2818603" cy="367179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>
                  <a:solidFill>
                    <a:schemeClr val="bg1"/>
                  </a:solidFill>
                </a:rPr>
                <a:t>Anschluss Stutzen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5069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367"/>
    </mc:Choice>
    <mc:Fallback xmlns="">
      <p:transition spd="slow" advTm="693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26" grpId="0" animBg="1"/>
      <p:bldP spid="43" grpId="0" animBg="1"/>
      <p:bldP spid="44" grpId="0" animBg="1"/>
      <p:bldP spid="71" grpId="0" animBg="1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6FD70EE-108F-40B0-BE3E-3FAC577592D5}"/>
              </a:ext>
            </a:extLst>
          </p:cNvPr>
          <p:cNvSpPr/>
          <p:nvPr/>
        </p:nvSpPr>
        <p:spPr>
          <a:xfrm>
            <a:off x="-13004" y="0"/>
            <a:ext cx="12205004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62C2108A-A614-817D-67E3-E2A2F6F536D6}"/>
              </a:ext>
            </a:extLst>
          </p:cNvPr>
          <p:cNvGrpSpPr/>
          <p:nvPr/>
        </p:nvGrpSpPr>
        <p:grpSpPr>
          <a:xfrm>
            <a:off x="114477" y="1571054"/>
            <a:ext cx="11721191" cy="5226904"/>
            <a:chOff x="114477" y="1571054"/>
            <a:chExt cx="11721191" cy="5226904"/>
          </a:xfrm>
        </p:grpSpPr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72BF0097-F963-B61C-D5C6-EE332676E728}"/>
                </a:ext>
              </a:extLst>
            </p:cNvPr>
            <p:cNvGrpSpPr/>
            <p:nvPr/>
          </p:nvGrpSpPr>
          <p:grpSpPr>
            <a:xfrm>
              <a:off x="114477" y="1571054"/>
              <a:ext cx="11721191" cy="5226904"/>
              <a:chOff x="114477" y="1571054"/>
              <a:chExt cx="11721191" cy="5226904"/>
            </a:xfrm>
          </p:grpSpPr>
          <p:grpSp>
            <p:nvGrpSpPr>
              <p:cNvPr id="78" name="Gruppieren 77">
                <a:extLst>
                  <a:ext uri="{FF2B5EF4-FFF2-40B4-BE49-F238E27FC236}">
                    <a16:creationId xmlns:a16="http://schemas.microsoft.com/office/drawing/2014/main" id="{F9B9FCA5-4D57-C8E6-2441-8949173C6079}"/>
                  </a:ext>
                </a:extLst>
              </p:cNvPr>
              <p:cNvGrpSpPr/>
              <p:nvPr/>
            </p:nvGrpSpPr>
            <p:grpSpPr>
              <a:xfrm>
                <a:off x="114477" y="1571054"/>
                <a:ext cx="8572719" cy="5226904"/>
                <a:chOff x="114477" y="1571054"/>
                <a:chExt cx="8572719" cy="5226904"/>
              </a:xfrm>
            </p:grpSpPr>
            <p:pic>
              <p:nvPicPr>
                <p:cNvPr id="6" name="Grafik 5">
                  <a:extLst>
                    <a:ext uri="{FF2B5EF4-FFF2-40B4-BE49-F238E27FC236}">
                      <a16:creationId xmlns:a16="http://schemas.microsoft.com/office/drawing/2014/main" id="{BAFC8CDE-ECB2-45FE-A682-107C781A7BD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4477" y="1571054"/>
                  <a:ext cx="8572719" cy="5226904"/>
                </a:xfrm>
                <a:prstGeom prst="rect">
                  <a:avLst/>
                </a:prstGeom>
              </p:spPr>
            </p:pic>
            <p:grpSp>
              <p:nvGrpSpPr>
                <p:cNvPr id="77" name="Gruppieren 76">
                  <a:extLst>
                    <a:ext uri="{FF2B5EF4-FFF2-40B4-BE49-F238E27FC236}">
                      <a16:creationId xmlns:a16="http://schemas.microsoft.com/office/drawing/2014/main" id="{FA1499D0-FEDD-A6A9-4B60-EBADBE409CAA}"/>
                    </a:ext>
                  </a:extLst>
                </p:cNvPr>
                <p:cNvGrpSpPr/>
                <p:nvPr/>
              </p:nvGrpSpPr>
              <p:grpSpPr>
                <a:xfrm>
                  <a:off x="250840" y="5162021"/>
                  <a:ext cx="992765" cy="564177"/>
                  <a:chOff x="250840" y="5162021"/>
                  <a:chExt cx="992765" cy="564177"/>
                </a:xfrm>
              </p:grpSpPr>
              <p:sp>
                <p:nvSpPr>
                  <p:cNvPr id="5" name="Flussdiagramm: Verbinder 4">
                    <a:extLst>
                      <a:ext uri="{FF2B5EF4-FFF2-40B4-BE49-F238E27FC236}">
                        <a16:creationId xmlns:a16="http://schemas.microsoft.com/office/drawing/2014/main" id="{85F12FEE-4C92-1447-840E-C2CE4350D420}"/>
                      </a:ext>
                    </a:extLst>
                  </p:cNvPr>
                  <p:cNvSpPr/>
                  <p:nvPr/>
                </p:nvSpPr>
                <p:spPr>
                  <a:xfrm>
                    <a:off x="1109381" y="5162021"/>
                    <a:ext cx="134224" cy="72613"/>
                  </a:xfrm>
                  <a:prstGeom prst="flowChartConnector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grpSp>
                <p:nvGrpSpPr>
                  <p:cNvPr id="2" name="Gruppieren 1">
                    <a:extLst>
                      <a:ext uri="{FF2B5EF4-FFF2-40B4-BE49-F238E27FC236}">
                        <a16:creationId xmlns:a16="http://schemas.microsoft.com/office/drawing/2014/main" id="{385442AF-8957-9EA8-FE65-9EC918D5D224}"/>
                      </a:ext>
                    </a:extLst>
                  </p:cNvPr>
                  <p:cNvGrpSpPr/>
                  <p:nvPr/>
                </p:nvGrpSpPr>
                <p:grpSpPr>
                  <a:xfrm>
                    <a:off x="250840" y="5234634"/>
                    <a:ext cx="835681" cy="491564"/>
                    <a:chOff x="354082" y="5258492"/>
                    <a:chExt cx="835681" cy="491564"/>
                  </a:xfrm>
                </p:grpSpPr>
                <p:sp>
                  <p:nvSpPr>
                    <p:cNvPr id="3" name="Ellipse 2">
                      <a:extLst>
                        <a:ext uri="{FF2B5EF4-FFF2-40B4-BE49-F238E27FC236}">
                          <a16:creationId xmlns:a16="http://schemas.microsoft.com/office/drawing/2014/main" id="{75746374-BBD5-678F-631F-F8509360F8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4082" y="5397718"/>
                      <a:ext cx="380301" cy="35233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p:txBody>
                </p:sp>
                <p:sp>
                  <p:nvSpPr>
                    <p:cNvPr id="12" name="Pfeil: nach unten 11">
                      <a:extLst>
                        <a:ext uri="{FF2B5EF4-FFF2-40B4-BE49-F238E27FC236}">
                          <a16:creationId xmlns:a16="http://schemas.microsoft.com/office/drawing/2014/main" id="{39F625D2-6072-BBF6-E58F-702EA320F8A5}"/>
                        </a:ext>
                      </a:extLst>
                    </p:cNvPr>
                    <p:cNvSpPr/>
                    <p:nvPr/>
                  </p:nvSpPr>
                  <p:spPr>
                    <a:xfrm rot="14741642">
                      <a:off x="871120" y="5115645"/>
                      <a:ext cx="175795" cy="461490"/>
                    </a:xfrm>
                    <a:prstGeom prst="downArrow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</p:grpSp>
            </p:grpSp>
          </p:grpSp>
          <p:sp>
            <p:nvSpPr>
              <p:cNvPr id="20" name="Pfeil: nach unten 19">
                <a:extLst>
                  <a:ext uri="{FF2B5EF4-FFF2-40B4-BE49-F238E27FC236}">
                    <a16:creationId xmlns:a16="http://schemas.microsoft.com/office/drawing/2014/main" id="{AD626EA6-78B7-4609-B848-0CAFC260745F}"/>
                  </a:ext>
                </a:extLst>
              </p:cNvPr>
              <p:cNvSpPr/>
              <p:nvPr/>
            </p:nvSpPr>
            <p:spPr>
              <a:xfrm>
                <a:off x="2957816" y="4484189"/>
                <a:ext cx="321093" cy="519313"/>
              </a:xfrm>
              <a:prstGeom prst="downArrow">
                <a:avLst>
                  <a:gd name="adj1" fmla="val 50000"/>
                  <a:gd name="adj2" fmla="val 53287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Pfeil: nach unten 22">
                <a:extLst>
                  <a:ext uri="{FF2B5EF4-FFF2-40B4-BE49-F238E27FC236}">
                    <a16:creationId xmlns:a16="http://schemas.microsoft.com/office/drawing/2014/main" id="{00A87AB2-CD20-4E03-813C-337C6407FA78}"/>
                  </a:ext>
                </a:extLst>
              </p:cNvPr>
              <p:cNvSpPr/>
              <p:nvPr/>
            </p:nvSpPr>
            <p:spPr>
              <a:xfrm>
                <a:off x="2950743" y="6217970"/>
                <a:ext cx="321093" cy="519313"/>
              </a:xfrm>
              <a:prstGeom prst="downArrow">
                <a:avLst>
                  <a:gd name="adj1" fmla="val 50000"/>
                  <a:gd name="adj2" fmla="val 53287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Pfeil: nach unten 23">
                <a:extLst>
                  <a:ext uri="{FF2B5EF4-FFF2-40B4-BE49-F238E27FC236}">
                    <a16:creationId xmlns:a16="http://schemas.microsoft.com/office/drawing/2014/main" id="{EDC3E039-EDF2-410E-B531-897F0E5761F4}"/>
                  </a:ext>
                </a:extLst>
              </p:cNvPr>
              <p:cNvSpPr/>
              <p:nvPr/>
            </p:nvSpPr>
            <p:spPr>
              <a:xfrm>
                <a:off x="2957816" y="5272887"/>
                <a:ext cx="321093" cy="519313"/>
              </a:xfrm>
              <a:prstGeom prst="downArrow">
                <a:avLst>
                  <a:gd name="adj1" fmla="val 50000"/>
                  <a:gd name="adj2" fmla="val 53287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Pfeil: nach unten 26">
                <a:extLst>
                  <a:ext uri="{FF2B5EF4-FFF2-40B4-BE49-F238E27FC236}">
                    <a16:creationId xmlns:a16="http://schemas.microsoft.com/office/drawing/2014/main" id="{DEB28FEA-EA6F-43C0-957B-5EA7A6E34C52}"/>
                  </a:ext>
                </a:extLst>
              </p:cNvPr>
              <p:cNvSpPr/>
              <p:nvPr/>
            </p:nvSpPr>
            <p:spPr>
              <a:xfrm rot="5400000">
                <a:off x="8266587" y="4079020"/>
                <a:ext cx="321093" cy="519313"/>
              </a:xfrm>
              <a:prstGeom prst="downArrow">
                <a:avLst>
                  <a:gd name="adj1" fmla="val 50000"/>
                  <a:gd name="adj2" fmla="val 53287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Pfeil: nach unten 27">
                <a:extLst>
                  <a:ext uri="{FF2B5EF4-FFF2-40B4-BE49-F238E27FC236}">
                    <a16:creationId xmlns:a16="http://schemas.microsoft.com/office/drawing/2014/main" id="{546886D1-30C4-4B88-8DA3-5BC2799B7503}"/>
                  </a:ext>
                </a:extLst>
              </p:cNvPr>
              <p:cNvSpPr/>
              <p:nvPr/>
            </p:nvSpPr>
            <p:spPr>
              <a:xfrm rot="5400000">
                <a:off x="7025668" y="4079020"/>
                <a:ext cx="321093" cy="519313"/>
              </a:xfrm>
              <a:prstGeom prst="downArrow">
                <a:avLst>
                  <a:gd name="adj1" fmla="val 50000"/>
                  <a:gd name="adj2" fmla="val 53287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Pfeil: nach unten 28">
                <a:extLst>
                  <a:ext uri="{FF2B5EF4-FFF2-40B4-BE49-F238E27FC236}">
                    <a16:creationId xmlns:a16="http://schemas.microsoft.com/office/drawing/2014/main" id="{2303EF8A-E138-4E1A-B0C9-86715A6C2F61}"/>
                  </a:ext>
                </a:extLst>
              </p:cNvPr>
              <p:cNvSpPr/>
              <p:nvPr/>
            </p:nvSpPr>
            <p:spPr>
              <a:xfrm rot="5400000">
                <a:off x="5651444" y="4079020"/>
                <a:ext cx="321093" cy="519313"/>
              </a:xfrm>
              <a:prstGeom prst="downArrow">
                <a:avLst>
                  <a:gd name="adj1" fmla="val 50000"/>
                  <a:gd name="adj2" fmla="val 53287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5" name="Gruppieren 54">
                <a:extLst>
                  <a:ext uri="{FF2B5EF4-FFF2-40B4-BE49-F238E27FC236}">
                    <a16:creationId xmlns:a16="http://schemas.microsoft.com/office/drawing/2014/main" id="{7F7B0222-2337-7949-C61E-5D23188C5107}"/>
                  </a:ext>
                </a:extLst>
              </p:cNvPr>
              <p:cNvGrpSpPr/>
              <p:nvPr/>
            </p:nvGrpSpPr>
            <p:grpSpPr>
              <a:xfrm>
                <a:off x="736745" y="3083177"/>
                <a:ext cx="4543470" cy="899078"/>
                <a:chOff x="736745" y="3083177"/>
                <a:chExt cx="4543470" cy="899078"/>
              </a:xfrm>
            </p:grpSpPr>
            <p:sp>
              <p:nvSpPr>
                <p:cNvPr id="31" name="Pfeil: 180-Grad 30">
                  <a:extLst>
                    <a:ext uri="{FF2B5EF4-FFF2-40B4-BE49-F238E27FC236}">
                      <a16:creationId xmlns:a16="http://schemas.microsoft.com/office/drawing/2014/main" id="{8784882D-BB9B-4A0E-9A35-B4ABAF9F9138}"/>
                    </a:ext>
                  </a:extLst>
                </p:cNvPr>
                <p:cNvSpPr/>
                <p:nvPr/>
              </p:nvSpPr>
              <p:spPr>
                <a:xfrm flipH="1">
                  <a:off x="4653525" y="3248700"/>
                  <a:ext cx="626690" cy="733555"/>
                </a:xfrm>
                <a:prstGeom prst="uturn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Pfeil: 180-Grad 32">
                  <a:extLst>
                    <a:ext uri="{FF2B5EF4-FFF2-40B4-BE49-F238E27FC236}">
                      <a16:creationId xmlns:a16="http://schemas.microsoft.com/office/drawing/2014/main" id="{B36CB0E1-3011-4C00-B000-9B768DEB679E}"/>
                    </a:ext>
                  </a:extLst>
                </p:cNvPr>
                <p:cNvSpPr/>
                <p:nvPr/>
              </p:nvSpPr>
              <p:spPr>
                <a:xfrm>
                  <a:off x="736745" y="3083177"/>
                  <a:ext cx="590711" cy="788311"/>
                </a:xfrm>
                <a:prstGeom prst="uturn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" name="Gruppieren 14">
                <a:extLst>
                  <a:ext uri="{FF2B5EF4-FFF2-40B4-BE49-F238E27FC236}">
                    <a16:creationId xmlns:a16="http://schemas.microsoft.com/office/drawing/2014/main" id="{83DD22E6-64A0-43A2-92C6-2252C42A4087}"/>
                  </a:ext>
                </a:extLst>
              </p:cNvPr>
              <p:cNvGrpSpPr/>
              <p:nvPr/>
            </p:nvGrpSpPr>
            <p:grpSpPr>
              <a:xfrm>
                <a:off x="1074992" y="4455262"/>
                <a:ext cx="3887393" cy="830195"/>
                <a:chOff x="1074992" y="4455262"/>
                <a:chExt cx="3887393" cy="830195"/>
              </a:xfrm>
            </p:grpSpPr>
            <p:sp>
              <p:nvSpPr>
                <p:cNvPr id="32" name="Pfeil: 180-Grad 31">
                  <a:extLst>
                    <a:ext uri="{FF2B5EF4-FFF2-40B4-BE49-F238E27FC236}">
                      <a16:creationId xmlns:a16="http://schemas.microsoft.com/office/drawing/2014/main" id="{F6A29425-58CF-4CB5-936A-0E804C3643D6}"/>
                    </a:ext>
                  </a:extLst>
                </p:cNvPr>
                <p:cNvSpPr/>
                <p:nvPr/>
              </p:nvSpPr>
              <p:spPr>
                <a:xfrm rot="10800000" flipH="1">
                  <a:off x="1074992" y="4455262"/>
                  <a:ext cx="735157" cy="788312"/>
                </a:xfrm>
                <a:prstGeom prst="uturn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Pfeil: 180-Grad 33">
                  <a:extLst>
                    <a:ext uri="{FF2B5EF4-FFF2-40B4-BE49-F238E27FC236}">
                      <a16:creationId xmlns:a16="http://schemas.microsoft.com/office/drawing/2014/main" id="{9B6B0FED-CA3C-49C2-96EE-E8A0AE37A5E7}"/>
                    </a:ext>
                  </a:extLst>
                </p:cNvPr>
                <p:cNvSpPr/>
                <p:nvPr/>
              </p:nvSpPr>
              <p:spPr>
                <a:xfrm rot="10800000">
                  <a:off x="4227228" y="4551903"/>
                  <a:ext cx="735157" cy="733554"/>
                </a:xfrm>
                <a:prstGeom prst="uturn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" name="Gruppieren 8">
                <a:extLst>
                  <a:ext uri="{FF2B5EF4-FFF2-40B4-BE49-F238E27FC236}">
                    <a16:creationId xmlns:a16="http://schemas.microsoft.com/office/drawing/2014/main" id="{3DF8830C-29B7-54F7-EE96-7552A41F2C1F}"/>
                  </a:ext>
                </a:extLst>
              </p:cNvPr>
              <p:cNvGrpSpPr/>
              <p:nvPr/>
            </p:nvGrpSpPr>
            <p:grpSpPr>
              <a:xfrm>
                <a:off x="1429682" y="3798402"/>
                <a:ext cx="3101186" cy="848907"/>
                <a:chOff x="1429682" y="3798402"/>
                <a:chExt cx="3101186" cy="848907"/>
              </a:xfrm>
            </p:grpSpPr>
            <p:sp>
              <p:nvSpPr>
                <p:cNvPr id="35" name="Pfeil: nach unten 34">
                  <a:extLst>
                    <a:ext uri="{FF2B5EF4-FFF2-40B4-BE49-F238E27FC236}">
                      <a16:creationId xmlns:a16="http://schemas.microsoft.com/office/drawing/2014/main" id="{3F26F246-B916-4BAC-86E8-09168EB03461}"/>
                    </a:ext>
                  </a:extLst>
                </p:cNvPr>
                <p:cNvSpPr/>
                <p:nvPr/>
              </p:nvSpPr>
              <p:spPr>
                <a:xfrm rot="10800000">
                  <a:off x="4153238" y="3898880"/>
                  <a:ext cx="377630" cy="748429"/>
                </a:xfrm>
                <a:prstGeom prst="downArrow">
                  <a:avLst>
                    <a:gd name="adj1" fmla="val 50000"/>
                    <a:gd name="adj2" fmla="val 53287"/>
                  </a:avLst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6" name="Pfeil: nach unten 35">
                  <a:extLst>
                    <a:ext uri="{FF2B5EF4-FFF2-40B4-BE49-F238E27FC236}">
                      <a16:creationId xmlns:a16="http://schemas.microsoft.com/office/drawing/2014/main" id="{989FA828-5EF1-4DC3-A00B-171A218BCA90}"/>
                    </a:ext>
                  </a:extLst>
                </p:cNvPr>
                <p:cNvSpPr/>
                <p:nvPr/>
              </p:nvSpPr>
              <p:spPr>
                <a:xfrm rot="10800000">
                  <a:off x="1429682" y="3798402"/>
                  <a:ext cx="377630" cy="748429"/>
                </a:xfrm>
                <a:prstGeom prst="downArrow">
                  <a:avLst>
                    <a:gd name="adj1" fmla="val 50000"/>
                    <a:gd name="adj2" fmla="val 53287"/>
                  </a:avLst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57" name="Gruppieren 56">
                <a:extLst>
                  <a:ext uri="{FF2B5EF4-FFF2-40B4-BE49-F238E27FC236}">
                    <a16:creationId xmlns:a16="http://schemas.microsoft.com/office/drawing/2014/main" id="{F5747229-C8D3-89B6-CF74-6057147EBAE8}"/>
                  </a:ext>
                </a:extLst>
              </p:cNvPr>
              <p:cNvGrpSpPr/>
              <p:nvPr/>
            </p:nvGrpSpPr>
            <p:grpSpPr>
              <a:xfrm>
                <a:off x="1489056" y="3160132"/>
                <a:ext cx="3007090" cy="595537"/>
                <a:chOff x="1589153" y="2992723"/>
                <a:chExt cx="3007090" cy="595537"/>
              </a:xfrm>
            </p:grpSpPr>
            <p:sp>
              <p:nvSpPr>
                <p:cNvPr id="37" name="Pfeil: nach unten 36">
                  <a:extLst>
                    <a:ext uri="{FF2B5EF4-FFF2-40B4-BE49-F238E27FC236}">
                      <a16:creationId xmlns:a16="http://schemas.microsoft.com/office/drawing/2014/main" id="{AAB4C353-A957-405C-8674-9719D9585521}"/>
                    </a:ext>
                  </a:extLst>
                </p:cNvPr>
                <p:cNvSpPr/>
                <p:nvPr/>
              </p:nvSpPr>
              <p:spPr>
                <a:xfrm rot="10800000">
                  <a:off x="1589153" y="2992723"/>
                  <a:ext cx="321093" cy="519313"/>
                </a:xfrm>
                <a:prstGeom prst="downArrow">
                  <a:avLst>
                    <a:gd name="adj1" fmla="val 50000"/>
                    <a:gd name="adj2" fmla="val 53287"/>
                  </a:avLst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8" name="Pfeil: nach unten 37">
                  <a:extLst>
                    <a:ext uri="{FF2B5EF4-FFF2-40B4-BE49-F238E27FC236}">
                      <a16:creationId xmlns:a16="http://schemas.microsoft.com/office/drawing/2014/main" id="{1D7BEDE5-EECC-403A-957B-4E76634EBC51}"/>
                    </a:ext>
                  </a:extLst>
                </p:cNvPr>
                <p:cNvSpPr/>
                <p:nvPr/>
              </p:nvSpPr>
              <p:spPr>
                <a:xfrm rot="10800000">
                  <a:off x="4275150" y="3068947"/>
                  <a:ext cx="321093" cy="519313"/>
                </a:xfrm>
                <a:prstGeom prst="downArrow">
                  <a:avLst>
                    <a:gd name="adj1" fmla="val 50000"/>
                    <a:gd name="adj2" fmla="val 53287"/>
                  </a:avLst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58" name="Gruppieren 57">
                <a:extLst>
                  <a:ext uri="{FF2B5EF4-FFF2-40B4-BE49-F238E27FC236}">
                    <a16:creationId xmlns:a16="http://schemas.microsoft.com/office/drawing/2014/main" id="{BEE30676-FCED-48E0-D0BD-08EBAFCB2400}"/>
                  </a:ext>
                </a:extLst>
              </p:cNvPr>
              <p:cNvGrpSpPr/>
              <p:nvPr/>
            </p:nvGrpSpPr>
            <p:grpSpPr>
              <a:xfrm>
                <a:off x="1540483" y="2234578"/>
                <a:ext cx="2920303" cy="824008"/>
                <a:chOff x="1583535" y="2250314"/>
                <a:chExt cx="2848472" cy="692063"/>
              </a:xfrm>
            </p:grpSpPr>
            <p:sp>
              <p:nvSpPr>
                <p:cNvPr id="39" name="Pfeil: 180-Grad 38">
                  <a:extLst>
                    <a:ext uri="{FF2B5EF4-FFF2-40B4-BE49-F238E27FC236}">
                      <a16:creationId xmlns:a16="http://schemas.microsoft.com/office/drawing/2014/main" id="{C26A3F1E-FD3F-4753-AC5A-3720E97472C3}"/>
                    </a:ext>
                  </a:extLst>
                </p:cNvPr>
                <p:cNvSpPr/>
                <p:nvPr/>
              </p:nvSpPr>
              <p:spPr>
                <a:xfrm flipH="1">
                  <a:off x="3097923" y="2264937"/>
                  <a:ext cx="1334084" cy="677440"/>
                </a:xfrm>
                <a:prstGeom prst="uturn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Pfeil: 180-Grad 40">
                  <a:extLst>
                    <a:ext uri="{FF2B5EF4-FFF2-40B4-BE49-F238E27FC236}">
                      <a16:creationId xmlns:a16="http://schemas.microsoft.com/office/drawing/2014/main" id="{E14BE679-8A05-493A-9C13-299B74B9E382}"/>
                    </a:ext>
                  </a:extLst>
                </p:cNvPr>
                <p:cNvSpPr/>
                <p:nvPr/>
              </p:nvSpPr>
              <p:spPr>
                <a:xfrm>
                  <a:off x="1583535" y="2250314"/>
                  <a:ext cx="1321182" cy="677440"/>
                </a:xfrm>
                <a:prstGeom prst="uturn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0" name="Gruppieren 29">
                <a:extLst>
                  <a:ext uri="{FF2B5EF4-FFF2-40B4-BE49-F238E27FC236}">
                    <a16:creationId xmlns:a16="http://schemas.microsoft.com/office/drawing/2014/main" id="{9A0F3EB5-9819-9B06-B615-C307ECA3355E}"/>
                  </a:ext>
                </a:extLst>
              </p:cNvPr>
              <p:cNvGrpSpPr/>
              <p:nvPr/>
            </p:nvGrpSpPr>
            <p:grpSpPr>
              <a:xfrm>
                <a:off x="8508884" y="4780269"/>
                <a:ext cx="3326784" cy="367179"/>
                <a:chOff x="8598517" y="2560575"/>
                <a:chExt cx="3326784" cy="367179"/>
              </a:xfrm>
            </p:grpSpPr>
            <p:sp>
              <p:nvSpPr>
                <p:cNvPr id="22" name="Ellipse 21">
                  <a:extLst>
                    <a:ext uri="{FF2B5EF4-FFF2-40B4-BE49-F238E27FC236}">
                      <a16:creationId xmlns:a16="http://schemas.microsoft.com/office/drawing/2014/main" id="{7DB0FF06-ADE9-7495-2B14-294AE8C216D9}"/>
                    </a:ext>
                  </a:extLst>
                </p:cNvPr>
                <p:cNvSpPr/>
                <p:nvPr/>
              </p:nvSpPr>
              <p:spPr>
                <a:xfrm>
                  <a:off x="8598517" y="2560575"/>
                  <a:ext cx="399419" cy="36717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/>
                    <a:t>K</a:t>
                  </a:r>
                </a:p>
              </p:txBody>
            </p:sp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836FD440-39F5-7BB9-0D52-2154DE334724}"/>
                    </a:ext>
                  </a:extLst>
                </p:cNvPr>
                <p:cNvSpPr/>
                <p:nvPr/>
              </p:nvSpPr>
              <p:spPr>
                <a:xfrm>
                  <a:off x="9106698" y="2560575"/>
                  <a:ext cx="2818603" cy="367179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2400" b="1" dirty="0">
                      <a:solidFill>
                        <a:schemeClr val="bg1"/>
                      </a:solidFill>
                    </a:rPr>
                    <a:t>Frischluft Stutzen</a:t>
                  </a:r>
                </a:p>
              </p:txBody>
            </p:sp>
          </p:grpSp>
          <p:sp>
            <p:nvSpPr>
              <p:cNvPr id="43" name="Pfeil: nach unten 42">
                <a:extLst>
                  <a:ext uri="{FF2B5EF4-FFF2-40B4-BE49-F238E27FC236}">
                    <a16:creationId xmlns:a16="http://schemas.microsoft.com/office/drawing/2014/main" id="{E56AC709-5187-26AC-D56D-464C9D0BD23E}"/>
                  </a:ext>
                </a:extLst>
              </p:cNvPr>
              <p:cNvSpPr/>
              <p:nvPr/>
            </p:nvSpPr>
            <p:spPr>
              <a:xfrm rot="5400000">
                <a:off x="6348178" y="4079021"/>
                <a:ext cx="321093" cy="519313"/>
              </a:xfrm>
              <a:prstGeom prst="downArrow">
                <a:avLst>
                  <a:gd name="adj1" fmla="val 50000"/>
                  <a:gd name="adj2" fmla="val 53287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Rechteck 43">
                <a:extLst>
                  <a:ext uri="{FF2B5EF4-FFF2-40B4-BE49-F238E27FC236}">
                    <a16:creationId xmlns:a16="http://schemas.microsoft.com/office/drawing/2014/main" id="{53F5FF4B-0261-5369-D145-16CA38858CCE}"/>
                  </a:ext>
                </a:extLst>
              </p:cNvPr>
              <p:cNvSpPr/>
              <p:nvPr/>
            </p:nvSpPr>
            <p:spPr>
              <a:xfrm>
                <a:off x="8776520" y="4217761"/>
                <a:ext cx="1090689" cy="22933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>
                    <a:solidFill>
                      <a:schemeClr val="tx1"/>
                    </a:solidFill>
                  </a:rPr>
                  <a:t>Frischluft</a:t>
                </a:r>
              </a:p>
            </p:txBody>
          </p:sp>
          <p:grpSp>
            <p:nvGrpSpPr>
              <p:cNvPr id="45" name="Gruppieren 44">
                <a:extLst>
                  <a:ext uri="{FF2B5EF4-FFF2-40B4-BE49-F238E27FC236}">
                    <a16:creationId xmlns:a16="http://schemas.microsoft.com/office/drawing/2014/main" id="{80DB6FBF-3AC5-4D68-9EF3-EB2D20C7B317}"/>
                  </a:ext>
                </a:extLst>
              </p:cNvPr>
              <p:cNvGrpSpPr/>
              <p:nvPr/>
            </p:nvGrpSpPr>
            <p:grpSpPr>
              <a:xfrm>
                <a:off x="4958627" y="2370087"/>
                <a:ext cx="3326784" cy="367179"/>
                <a:chOff x="7095682" y="2017566"/>
                <a:chExt cx="3326784" cy="367179"/>
              </a:xfrm>
            </p:grpSpPr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2F5F61B2-894C-9682-8741-1FE26B5944E1}"/>
                    </a:ext>
                  </a:extLst>
                </p:cNvPr>
                <p:cNvSpPr/>
                <p:nvPr/>
              </p:nvSpPr>
              <p:spPr>
                <a:xfrm>
                  <a:off x="7095682" y="2017566"/>
                  <a:ext cx="399419" cy="36717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/>
                    <a:t>G</a:t>
                  </a:r>
                </a:p>
              </p:txBody>
            </p:sp>
            <p:sp>
              <p:nvSpPr>
                <p:cNvPr id="47" name="Rechteck 46">
                  <a:extLst>
                    <a:ext uri="{FF2B5EF4-FFF2-40B4-BE49-F238E27FC236}">
                      <a16:creationId xmlns:a16="http://schemas.microsoft.com/office/drawing/2014/main" id="{E1469998-91B6-71B0-BDF7-65756D5FC7C5}"/>
                    </a:ext>
                  </a:extLst>
                </p:cNvPr>
                <p:cNvSpPr/>
                <p:nvPr/>
              </p:nvSpPr>
              <p:spPr>
                <a:xfrm>
                  <a:off x="7603863" y="2017566"/>
                  <a:ext cx="2818603" cy="367179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2400" b="1" dirty="0">
                      <a:solidFill>
                        <a:schemeClr val="bg1"/>
                      </a:solidFill>
                    </a:rPr>
                    <a:t>Frischluft Raum</a:t>
                  </a:r>
                </a:p>
              </p:txBody>
            </p:sp>
          </p:grpSp>
          <p:grpSp>
            <p:nvGrpSpPr>
              <p:cNvPr id="61" name="Gruppieren 60">
                <a:extLst>
                  <a:ext uri="{FF2B5EF4-FFF2-40B4-BE49-F238E27FC236}">
                    <a16:creationId xmlns:a16="http://schemas.microsoft.com/office/drawing/2014/main" id="{B98516A3-BBCC-D483-E5E6-8AC892616DAF}"/>
                  </a:ext>
                </a:extLst>
              </p:cNvPr>
              <p:cNvGrpSpPr/>
              <p:nvPr/>
            </p:nvGrpSpPr>
            <p:grpSpPr>
              <a:xfrm>
                <a:off x="4653525" y="5870796"/>
                <a:ext cx="3326784" cy="367179"/>
                <a:chOff x="8598517" y="2560575"/>
                <a:chExt cx="3326784" cy="367179"/>
              </a:xfrm>
            </p:grpSpPr>
            <p:sp>
              <p:nvSpPr>
                <p:cNvPr id="62" name="Ellipse 61">
                  <a:extLst>
                    <a:ext uri="{FF2B5EF4-FFF2-40B4-BE49-F238E27FC236}">
                      <a16:creationId xmlns:a16="http://schemas.microsoft.com/office/drawing/2014/main" id="{FA676C04-58EF-B88B-60C9-87B37403C7EA}"/>
                    </a:ext>
                  </a:extLst>
                </p:cNvPr>
                <p:cNvSpPr/>
                <p:nvPr/>
              </p:nvSpPr>
              <p:spPr>
                <a:xfrm>
                  <a:off x="8598517" y="2560575"/>
                  <a:ext cx="399419" cy="36717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/>
                    <a:t>J</a:t>
                  </a:r>
                </a:p>
              </p:txBody>
            </p:sp>
            <p:sp>
              <p:nvSpPr>
                <p:cNvPr id="63" name="Rechteck 62">
                  <a:extLst>
                    <a:ext uri="{FF2B5EF4-FFF2-40B4-BE49-F238E27FC236}">
                      <a16:creationId xmlns:a16="http://schemas.microsoft.com/office/drawing/2014/main" id="{FF107595-A356-9569-DE8F-7E55A0628F0C}"/>
                    </a:ext>
                  </a:extLst>
                </p:cNvPr>
                <p:cNvSpPr/>
                <p:nvPr/>
              </p:nvSpPr>
              <p:spPr>
                <a:xfrm>
                  <a:off x="9106698" y="2560575"/>
                  <a:ext cx="2818603" cy="367179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2400" b="1" dirty="0">
                      <a:solidFill>
                        <a:schemeClr val="bg1"/>
                      </a:solidFill>
                    </a:rPr>
                    <a:t>Ölbad Raum</a:t>
                  </a:r>
                </a:p>
              </p:txBody>
            </p:sp>
          </p:grpSp>
          <p:grpSp>
            <p:nvGrpSpPr>
              <p:cNvPr id="67" name="Gruppieren 66">
                <a:extLst>
                  <a:ext uri="{FF2B5EF4-FFF2-40B4-BE49-F238E27FC236}">
                    <a16:creationId xmlns:a16="http://schemas.microsoft.com/office/drawing/2014/main" id="{4769CE95-28F5-5BFC-0394-ECBD4BFE511B}"/>
                  </a:ext>
                </a:extLst>
              </p:cNvPr>
              <p:cNvGrpSpPr/>
              <p:nvPr/>
            </p:nvGrpSpPr>
            <p:grpSpPr>
              <a:xfrm>
                <a:off x="1583535" y="5586840"/>
                <a:ext cx="2750335" cy="407740"/>
                <a:chOff x="1583535" y="5586840"/>
                <a:chExt cx="2750335" cy="407740"/>
              </a:xfrm>
            </p:grpSpPr>
            <p:sp>
              <p:nvSpPr>
                <p:cNvPr id="64" name="Ellipse 63">
                  <a:extLst>
                    <a:ext uri="{FF2B5EF4-FFF2-40B4-BE49-F238E27FC236}">
                      <a16:creationId xmlns:a16="http://schemas.microsoft.com/office/drawing/2014/main" id="{A47A3DEF-959A-750F-03DC-472F29217F16}"/>
                    </a:ext>
                  </a:extLst>
                </p:cNvPr>
                <p:cNvSpPr/>
                <p:nvPr/>
              </p:nvSpPr>
              <p:spPr>
                <a:xfrm>
                  <a:off x="3934451" y="5627401"/>
                  <a:ext cx="399419" cy="36717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/>
                    <a:t>J</a:t>
                  </a:r>
                </a:p>
              </p:txBody>
            </p:sp>
            <p:sp>
              <p:nvSpPr>
                <p:cNvPr id="65" name="Ellipse 64">
                  <a:extLst>
                    <a:ext uri="{FF2B5EF4-FFF2-40B4-BE49-F238E27FC236}">
                      <a16:creationId xmlns:a16="http://schemas.microsoft.com/office/drawing/2014/main" id="{0F663456-6EB0-03DB-EFAE-58B7DD3C2F84}"/>
                    </a:ext>
                  </a:extLst>
                </p:cNvPr>
                <p:cNvSpPr/>
                <p:nvPr/>
              </p:nvSpPr>
              <p:spPr>
                <a:xfrm>
                  <a:off x="1583535" y="5586840"/>
                  <a:ext cx="399419" cy="36717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/>
                    <a:t>J</a:t>
                  </a:r>
                </a:p>
              </p:txBody>
            </p:sp>
          </p:grpSp>
          <p:grpSp>
            <p:nvGrpSpPr>
              <p:cNvPr id="68" name="Gruppieren 67">
                <a:extLst>
                  <a:ext uri="{FF2B5EF4-FFF2-40B4-BE49-F238E27FC236}">
                    <a16:creationId xmlns:a16="http://schemas.microsoft.com/office/drawing/2014/main" id="{1E43E298-2C12-8A0A-48E4-CCEA28D0F2CC}"/>
                  </a:ext>
                </a:extLst>
              </p:cNvPr>
              <p:cNvGrpSpPr/>
              <p:nvPr/>
            </p:nvGrpSpPr>
            <p:grpSpPr>
              <a:xfrm>
                <a:off x="3441597" y="1654668"/>
                <a:ext cx="3326784" cy="367179"/>
                <a:chOff x="8598517" y="2560575"/>
                <a:chExt cx="3326784" cy="367179"/>
              </a:xfrm>
            </p:grpSpPr>
            <p:sp>
              <p:nvSpPr>
                <p:cNvPr id="69" name="Ellipse 68">
                  <a:extLst>
                    <a:ext uri="{FF2B5EF4-FFF2-40B4-BE49-F238E27FC236}">
                      <a16:creationId xmlns:a16="http://schemas.microsoft.com/office/drawing/2014/main" id="{2EB99FA6-1883-D2E3-1FFE-5AE43D51383C}"/>
                    </a:ext>
                  </a:extLst>
                </p:cNvPr>
                <p:cNvSpPr/>
                <p:nvPr/>
              </p:nvSpPr>
              <p:spPr>
                <a:xfrm>
                  <a:off x="8598517" y="2560575"/>
                  <a:ext cx="399419" cy="36717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/>
                    <a:t>D</a:t>
                  </a:r>
                </a:p>
              </p:txBody>
            </p:sp>
            <p:sp>
              <p:nvSpPr>
                <p:cNvPr id="70" name="Rechteck 69">
                  <a:extLst>
                    <a:ext uri="{FF2B5EF4-FFF2-40B4-BE49-F238E27FC236}">
                      <a16:creationId xmlns:a16="http://schemas.microsoft.com/office/drawing/2014/main" id="{EFE1B842-241A-917F-0D7D-24241DC29B6E}"/>
                    </a:ext>
                  </a:extLst>
                </p:cNvPr>
                <p:cNvSpPr/>
                <p:nvPr/>
              </p:nvSpPr>
              <p:spPr>
                <a:xfrm>
                  <a:off x="9106698" y="2560575"/>
                  <a:ext cx="2818603" cy="367179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2400" b="1" dirty="0">
                      <a:solidFill>
                        <a:schemeClr val="bg1"/>
                      </a:solidFill>
                    </a:rPr>
                    <a:t>Mittelrohr</a:t>
                  </a:r>
                </a:p>
              </p:txBody>
            </p:sp>
          </p:grpSp>
          <p:sp>
            <p:nvSpPr>
              <p:cNvPr id="71" name="Ellipse 70">
                <a:extLst>
                  <a:ext uri="{FF2B5EF4-FFF2-40B4-BE49-F238E27FC236}">
                    <a16:creationId xmlns:a16="http://schemas.microsoft.com/office/drawing/2014/main" id="{2A1ADD75-00CD-9161-678D-6C9AD7E941BA}"/>
                  </a:ext>
                </a:extLst>
              </p:cNvPr>
              <p:cNvSpPr/>
              <p:nvPr/>
            </p:nvSpPr>
            <p:spPr>
              <a:xfrm>
                <a:off x="569264" y="3958104"/>
                <a:ext cx="399419" cy="367179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/>
                  <a:t>G</a:t>
                </a:r>
              </a:p>
            </p:txBody>
          </p:sp>
          <p:sp>
            <p:nvSpPr>
              <p:cNvPr id="73" name="Ellipse 72">
                <a:extLst>
                  <a:ext uri="{FF2B5EF4-FFF2-40B4-BE49-F238E27FC236}">
                    <a16:creationId xmlns:a16="http://schemas.microsoft.com/office/drawing/2014/main" id="{C350588E-5DA5-B0FC-C2F9-B6F723D0F25A}"/>
                  </a:ext>
                </a:extLst>
              </p:cNvPr>
              <p:cNvSpPr/>
              <p:nvPr/>
            </p:nvSpPr>
            <p:spPr>
              <a:xfrm>
                <a:off x="3192791" y="2873827"/>
                <a:ext cx="399419" cy="367179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/>
                  <a:t>D</a:t>
                </a:r>
              </a:p>
            </p:txBody>
          </p:sp>
        </p:grpSp>
        <p:grpSp>
          <p:nvGrpSpPr>
            <p:cNvPr id="74" name="Gruppieren 73">
              <a:extLst>
                <a:ext uri="{FF2B5EF4-FFF2-40B4-BE49-F238E27FC236}">
                  <a16:creationId xmlns:a16="http://schemas.microsoft.com/office/drawing/2014/main" id="{8ABD9C7C-4969-FDDD-CB32-AC6A316FA8C6}"/>
                </a:ext>
              </a:extLst>
            </p:cNvPr>
            <p:cNvGrpSpPr/>
            <p:nvPr/>
          </p:nvGrpSpPr>
          <p:grpSpPr>
            <a:xfrm>
              <a:off x="3592210" y="6421155"/>
              <a:ext cx="3326784" cy="367179"/>
              <a:chOff x="8598517" y="2560575"/>
              <a:chExt cx="3326784" cy="367179"/>
            </a:xfrm>
          </p:grpSpPr>
          <p:sp>
            <p:nvSpPr>
              <p:cNvPr id="75" name="Ellipse 74">
                <a:extLst>
                  <a:ext uri="{FF2B5EF4-FFF2-40B4-BE49-F238E27FC236}">
                    <a16:creationId xmlns:a16="http://schemas.microsoft.com/office/drawing/2014/main" id="{74623A0A-913E-9B28-E02D-1E05E91FBB90}"/>
                  </a:ext>
                </a:extLst>
              </p:cNvPr>
              <p:cNvSpPr/>
              <p:nvPr/>
            </p:nvSpPr>
            <p:spPr>
              <a:xfrm>
                <a:off x="8598517" y="2560575"/>
                <a:ext cx="399419" cy="367179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/>
                  <a:t>L</a:t>
                </a:r>
              </a:p>
            </p:txBody>
          </p:sp>
          <p:sp>
            <p:nvSpPr>
              <p:cNvPr id="76" name="Rechteck 75">
                <a:extLst>
                  <a:ext uri="{FF2B5EF4-FFF2-40B4-BE49-F238E27FC236}">
                    <a16:creationId xmlns:a16="http://schemas.microsoft.com/office/drawing/2014/main" id="{53489E08-5510-1D5B-16D8-903BEF118F85}"/>
                  </a:ext>
                </a:extLst>
              </p:cNvPr>
              <p:cNvSpPr/>
              <p:nvPr/>
            </p:nvSpPr>
            <p:spPr>
              <a:xfrm>
                <a:off x="9106698" y="2560575"/>
                <a:ext cx="2818603" cy="367179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400" b="1" dirty="0">
                    <a:solidFill>
                      <a:schemeClr val="bg1"/>
                    </a:solidFill>
                  </a:rPr>
                  <a:t>Anschluss Stutzen</a:t>
                </a:r>
              </a:p>
            </p:txBody>
          </p:sp>
        </p:grpSp>
      </p:grpSp>
      <p:sp>
        <p:nvSpPr>
          <p:cNvPr id="7" name="Rechteck 6">
            <a:extLst>
              <a:ext uri="{FF2B5EF4-FFF2-40B4-BE49-F238E27FC236}">
                <a16:creationId xmlns:a16="http://schemas.microsoft.com/office/drawing/2014/main" id="{C45E1BE0-34AF-497E-8778-44DA58729C5F}"/>
              </a:ext>
            </a:extLst>
          </p:cNvPr>
          <p:cNvSpPr/>
          <p:nvPr/>
        </p:nvSpPr>
        <p:spPr>
          <a:xfrm>
            <a:off x="12192000" y="68580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78A735B8-6FDF-09C0-C034-4627F9B407B6}"/>
              </a:ext>
            </a:extLst>
          </p:cNvPr>
          <p:cNvSpPr txBox="1">
            <a:spLocks/>
          </p:cNvSpPr>
          <p:nvPr/>
        </p:nvSpPr>
        <p:spPr>
          <a:xfrm>
            <a:off x="167868" y="113250"/>
            <a:ext cx="11757433" cy="962167"/>
          </a:xfrm>
          <a:prstGeom prst="rect">
            <a:avLst/>
          </a:prstGeom>
          <a:solidFill>
            <a:srgbClr val="00B050"/>
          </a:solidFill>
          <a:ln w="19050">
            <a:noFill/>
          </a:ln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>
                <a:latin typeface="Arial" panose="020B0604020202020204" pitchFamily="34" charset="0"/>
                <a:cs typeface="Arial" panose="020B0604020202020204" pitchFamily="34" charset="0"/>
              </a:rPr>
              <a:t>MANN – Ölbad-Luftfilter </a:t>
            </a:r>
            <a:br>
              <a:rPr lang="de-DE" sz="4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>
                <a:latin typeface="Arial" panose="020B0604020202020204" pitchFamily="34" charset="0"/>
                <a:cs typeface="Arial" panose="020B0604020202020204" pitchFamily="34" charset="0"/>
              </a:rPr>
              <a:t>mit Frischtluft - Ansaugung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6F656036-20AD-EBC3-DDFF-BD2EB8CA4B90}"/>
              </a:ext>
            </a:extLst>
          </p:cNvPr>
          <p:cNvGrpSpPr/>
          <p:nvPr/>
        </p:nvGrpSpPr>
        <p:grpSpPr>
          <a:xfrm>
            <a:off x="167868" y="1149694"/>
            <a:ext cx="11757433" cy="367179"/>
            <a:chOff x="128040" y="1149694"/>
            <a:chExt cx="11797261" cy="367179"/>
          </a:xfrm>
        </p:grpSpPr>
        <p:sp>
          <p:nvSpPr>
            <p:cNvPr id="11" name="Untertitel 2">
              <a:extLst>
                <a:ext uri="{FF2B5EF4-FFF2-40B4-BE49-F238E27FC236}">
                  <a16:creationId xmlns:a16="http://schemas.microsoft.com/office/drawing/2014/main" id="{7D92BD39-8C9B-B0F7-C629-6DC9DEC9C120}"/>
                </a:ext>
              </a:extLst>
            </p:cNvPr>
            <p:cNvSpPr txBox="1">
              <a:spLocks/>
            </p:cNvSpPr>
            <p:nvPr/>
          </p:nvSpPr>
          <p:spPr>
            <a:xfrm>
              <a:off x="128040" y="1149694"/>
              <a:ext cx="8460046" cy="367179"/>
            </a:xfrm>
            <a:prstGeom prst="rect">
              <a:avLst/>
            </a:prstGeom>
            <a:solidFill>
              <a:srgbClr val="00B050"/>
            </a:solidFill>
            <a:ln w="19050" cap="flat" cmpd="sng" algn="ctr">
              <a:noFill/>
              <a:prstDash val="solid"/>
              <a:miter lim="800000"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92500"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b="1" dirty="0"/>
                <a:t>Wirkungsweise und Funktion des Ölbad - Luftfilters</a:t>
              </a:r>
            </a:p>
          </p:txBody>
        </p:sp>
        <p:sp>
          <p:nvSpPr>
            <p:cNvPr id="13" name="Untertitel 2">
              <a:extLst>
                <a:ext uri="{FF2B5EF4-FFF2-40B4-BE49-F238E27FC236}">
                  <a16:creationId xmlns:a16="http://schemas.microsoft.com/office/drawing/2014/main" id="{33A9D99A-65D4-3BE6-3B06-D875B2AED1A2}"/>
                </a:ext>
              </a:extLst>
            </p:cNvPr>
            <p:cNvSpPr txBox="1">
              <a:spLocks/>
            </p:cNvSpPr>
            <p:nvPr/>
          </p:nvSpPr>
          <p:spPr>
            <a:xfrm>
              <a:off x="8588086" y="1149694"/>
              <a:ext cx="3337215" cy="367179"/>
            </a:xfrm>
            <a:prstGeom prst="rect">
              <a:avLst/>
            </a:prstGeom>
            <a:solidFill>
              <a:srgbClr val="00B050"/>
            </a:solidFill>
            <a:ln w="19050" cap="flat" cmpd="sng" algn="ctr">
              <a:noFill/>
              <a:prstDash val="solid"/>
              <a:miter lim="800000"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92500"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b="1" dirty="0"/>
            </a:p>
          </p:txBody>
        </p:sp>
      </p:grpSp>
      <p:pic>
        <p:nvPicPr>
          <p:cNvPr id="10" name="Grafik 9">
            <a:extLst>
              <a:ext uri="{FF2B5EF4-FFF2-40B4-BE49-F238E27FC236}">
                <a16:creationId xmlns:a16="http://schemas.microsoft.com/office/drawing/2014/main" id="{4F876389-2A81-9754-5518-CEFF1DCAE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804" y="142059"/>
            <a:ext cx="3182736" cy="20932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2793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55"/>
    </mc:Choice>
    <mc:Fallback xmlns="">
      <p:transition spd="slow" advTm="68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6FD70EE-108F-40B0-BE3E-3FAC577592D5}"/>
              </a:ext>
            </a:extLst>
          </p:cNvPr>
          <p:cNvSpPr/>
          <p:nvPr/>
        </p:nvSpPr>
        <p:spPr>
          <a:xfrm>
            <a:off x="-13004" y="0"/>
            <a:ext cx="12205004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>
                <a:solidFill>
                  <a:srgbClr val="0070C0"/>
                </a:solidFill>
              </a:rPr>
              <a:t>WWW.Holdertreff-B12.de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45E1BE0-34AF-497E-8778-44DA58729C5F}"/>
              </a:ext>
            </a:extLst>
          </p:cNvPr>
          <p:cNvSpPr/>
          <p:nvPr/>
        </p:nvSpPr>
        <p:spPr>
          <a:xfrm>
            <a:off x="12192000" y="68580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796DEF7F-609E-4AE2-9B9F-90775E19F55B}"/>
              </a:ext>
            </a:extLst>
          </p:cNvPr>
          <p:cNvGrpSpPr/>
          <p:nvPr/>
        </p:nvGrpSpPr>
        <p:grpSpPr>
          <a:xfrm>
            <a:off x="167868" y="113250"/>
            <a:ext cx="11757433" cy="2122024"/>
            <a:chOff x="167868" y="113250"/>
            <a:chExt cx="11757433" cy="2122024"/>
          </a:xfrm>
        </p:grpSpPr>
        <p:sp>
          <p:nvSpPr>
            <p:cNvPr id="14" name="Titel 1">
              <a:extLst>
                <a:ext uri="{FF2B5EF4-FFF2-40B4-BE49-F238E27FC236}">
                  <a16:creationId xmlns:a16="http://schemas.microsoft.com/office/drawing/2014/main" id="{78A735B8-6FDF-09C0-C034-4627F9B407B6}"/>
                </a:ext>
              </a:extLst>
            </p:cNvPr>
            <p:cNvSpPr txBox="1">
              <a:spLocks/>
            </p:cNvSpPr>
            <p:nvPr/>
          </p:nvSpPr>
          <p:spPr>
            <a:xfrm>
              <a:off x="167868" y="113250"/>
              <a:ext cx="11757433" cy="962167"/>
            </a:xfrm>
            <a:prstGeom prst="rect">
              <a:avLst/>
            </a:prstGeom>
            <a:solidFill>
              <a:srgbClr val="00B050"/>
            </a:solidFill>
            <a:ln w="19050">
              <a:noFill/>
            </a:ln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4000" b="1">
                  <a:latin typeface="Arial" panose="020B0604020202020204" pitchFamily="34" charset="0"/>
                  <a:cs typeface="Arial" panose="020B0604020202020204" pitchFamily="34" charset="0"/>
                </a:rPr>
                <a:t>MANN – Ölbad-Luftfilter </a:t>
              </a:r>
              <a:br>
                <a:rPr lang="de-DE" sz="4000" b="1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2800">
                  <a:latin typeface="Arial" panose="020B0604020202020204" pitchFamily="34" charset="0"/>
                  <a:cs typeface="Arial" panose="020B0604020202020204" pitchFamily="34" charset="0"/>
                </a:rPr>
                <a:t>mit Frischtluft - Ansaugung</a:t>
              </a:r>
              <a:endParaRPr lang="de-DE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4F876389-2A81-9754-5518-CEFF1DCAEE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3804" y="142059"/>
              <a:ext cx="3182736" cy="2093215"/>
            </a:xfrm>
            <a:prstGeom prst="rect">
              <a:avLst/>
            </a:prstGeom>
          </p:spPr>
        </p:pic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B217FBC4-49CB-AF7D-D20C-61135DAA2EA7}"/>
              </a:ext>
            </a:extLst>
          </p:cNvPr>
          <p:cNvSpPr txBox="1"/>
          <p:nvPr/>
        </p:nvSpPr>
        <p:spPr>
          <a:xfrm>
            <a:off x="3784600" y="2641600"/>
            <a:ext cx="462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00B0F0"/>
                </a:solidFill>
              </a:rPr>
              <a:t>Mit freundlichen Grüßen von Ihrem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9F8A53A-2A70-9E9A-5531-DC34231061FE}"/>
              </a:ext>
            </a:extLst>
          </p:cNvPr>
          <p:cNvSpPr txBox="1"/>
          <p:nvPr/>
        </p:nvSpPr>
        <p:spPr>
          <a:xfrm>
            <a:off x="5635950" y="4106334"/>
            <a:ext cx="821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00B0F0"/>
                </a:solidFill>
              </a:rPr>
              <a:t>Team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741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5"/>
    </mc:Choice>
    <mc:Fallback xmlns="">
      <p:transition spd="slow" advTm="669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6FD70EE-108F-40B0-BE3E-3FAC577592D5}"/>
              </a:ext>
            </a:extLst>
          </p:cNvPr>
          <p:cNvSpPr/>
          <p:nvPr/>
        </p:nvSpPr>
        <p:spPr>
          <a:xfrm>
            <a:off x="-13004" y="0"/>
            <a:ext cx="12205004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45E1BE0-34AF-497E-8778-44DA58729C5F}"/>
              </a:ext>
            </a:extLst>
          </p:cNvPr>
          <p:cNvSpPr/>
          <p:nvPr/>
        </p:nvSpPr>
        <p:spPr>
          <a:xfrm>
            <a:off x="12192000" y="68580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049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9"/>
    </mc:Choice>
    <mc:Fallback xmlns="">
      <p:transition spd="slow" advTm="2239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7|2.5|2.9|1.8|1.5|1.5|1.5|1.6|1.5|3.6|3.5|1.6|6.2|3.1|3|5.5|1.7|1.7|3.3|2|3.6|1.6|2.8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5|4.4|1.8|1.5|1.6|1.4|1.4|1.5|5.9|1.5|2.5|7.9|3|2.7|6.5|1.8|1.7|2.6|2.4|1.8|2.2|4.2|2.1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Breitbild</PresentationFormat>
  <Paragraphs>47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MANN – Ölbad-Luftfilter  mit Frischtluft - Ansaugung</dc:title>
  <dc:creator>Werner Müller-Boyce</dc:creator>
  <cp:lastModifiedBy>Werner Müller-Boyce</cp:lastModifiedBy>
  <cp:revision>43</cp:revision>
  <dcterms:created xsi:type="dcterms:W3CDTF">2020-12-27T10:39:49Z</dcterms:created>
  <dcterms:modified xsi:type="dcterms:W3CDTF">2024-01-23T13:04:52Z</dcterms:modified>
</cp:coreProperties>
</file>